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</p:sldMasterIdLst>
  <p:notesMasterIdLst>
    <p:notesMasterId r:id="rId53"/>
  </p:notesMasterIdLst>
  <p:handoutMasterIdLst>
    <p:handoutMasterId r:id="rId54"/>
  </p:handoutMasterIdLst>
  <p:sldIdLst>
    <p:sldId id="316" r:id="rId2"/>
    <p:sldId id="592" r:id="rId3"/>
    <p:sldId id="580" r:id="rId4"/>
    <p:sldId id="483" r:id="rId5"/>
    <p:sldId id="761" r:id="rId6"/>
    <p:sldId id="762" r:id="rId7"/>
    <p:sldId id="763" r:id="rId8"/>
    <p:sldId id="767" r:id="rId9"/>
    <p:sldId id="771" r:id="rId10"/>
    <p:sldId id="773" r:id="rId11"/>
    <p:sldId id="774" r:id="rId12"/>
    <p:sldId id="775" r:id="rId13"/>
    <p:sldId id="776" r:id="rId14"/>
    <p:sldId id="791" r:id="rId15"/>
    <p:sldId id="793" r:id="rId16"/>
    <p:sldId id="827" r:id="rId17"/>
    <p:sldId id="794" r:id="rId18"/>
    <p:sldId id="795" r:id="rId19"/>
    <p:sldId id="796" r:id="rId20"/>
    <p:sldId id="654" r:id="rId21"/>
    <p:sldId id="825" r:id="rId22"/>
    <p:sldId id="826" r:id="rId23"/>
    <p:sldId id="723" r:id="rId24"/>
    <p:sldId id="734" r:id="rId25"/>
    <p:sldId id="736" r:id="rId26"/>
    <p:sldId id="737" r:id="rId27"/>
    <p:sldId id="738" r:id="rId28"/>
    <p:sldId id="743" r:id="rId29"/>
    <p:sldId id="745" r:id="rId30"/>
    <p:sldId id="753" r:id="rId31"/>
    <p:sldId id="746" r:id="rId32"/>
    <p:sldId id="757" r:id="rId33"/>
    <p:sldId id="759" r:id="rId34"/>
    <p:sldId id="760" r:id="rId35"/>
    <p:sldId id="705" r:id="rId36"/>
    <p:sldId id="707" r:id="rId37"/>
    <p:sldId id="708" r:id="rId38"/>
    <p:sldId id="709" r:id="rId39"/>
    <p:sldId id="711" r:id="rId40"/>
    <p:sldId id="805" r:id="rId41"/>
    <p:sldId id="800" r:id="rId42"/>
    <p:sldId id="823" r:id="rId43"/>
    <p:sldId id="829" r:id="rId44"/>
    <p:sldId id="830" r:id="rId45"/>
    <p:sldId id="831" r:id="rId46"/>
    <p:sldId id="817" r:id="rId47"/>
    <p:sldId id="819" r:id="rId48"/>
    <p:sldId id="820" r:id="rId49"/>
    <p:sldId id="822" r:id="rId50"/>
    <p:sldId id="606" r:id="rId51"/>
    <p:sldId id="323" r:id="rId52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323">
          <p15:clr>
            <a:srgbClr val="A4A3A4"/>
          </p15:clr>
        </p15:guide>
        <p15:guide id="4" pos="6756">
          <p15:clr>
            <a:srgbClr val="A4A3A4"/>
          </p15:clr>
        </p15:guide>
        <p15:guide id="5" orient="horz" pos="3294">
          <p15:clr>
            <a:srgbClr val="A4A3A4"/>
          </p15:clr>
        </p15:guide>
        <p15:guide id="6" orient="horz" pos="2465">
          <p15:clr>
            <a:srgbClr val="A4A3A4"/>
          </p15:clr>
        </p15:guide>
        <p15:guide id="7" pos="248">
          <p15:clr>
            <a:srgbClr val="A4A3A4"/>
          </p15:clr>
        </p15:guide>
        <p15:guide id="8" pos="7573">
          <p15:clr>
            <a:srgbClr val="A4A3A4"/>
          </p15:clr>
        </p15:guide>
        <p15:guide id="9" pos="2751">
          <p15:clr>
            <a:srgbClr val="A4A3A4"/>
          </p15:clr>
        </p15:guide>
        <p15:guide id="10" orient="horz" pos="3503">
          <p15:clr>
            <a:srgbClr val="A4A3A4"/>
          </p15:clr>
        </p15:guide>
        <p15:guide id="1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allav Kulshreshtha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00A"/>
    <a:srgbClr val="3FAE2A"/>
    <a:srgbClr val="DAD9D6"/>
    <a:srgbClr val="3B8640"/>
    <a:srgbClr val="818A8F"/>
    <a:srgbClr val="44697D"/>
    <a:srgbClr val="000000"/>
    <a:srgbClr val="1E1E1E"/>
    <a:srgbClr val="4EB139"/>
    <a:srgbClr val="E0E7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71" autoAdjust="0"/>
    <p:restoredTop sz="87855" autoAdjust="0"/>
  </p:normalViewPr>
  <p:slideViewPr>
    <p:cSldViewPr snapToGrid="0" snapToObjects="1">
      <p:cViewPr>
        <p:scale>
          <a:sx n="94" d="100"/>
          <a:sy n="94" d="100"/>
        </p:scale>
        <p:origin x="-952" y="-56"/>
      </p:cViewPr>
      <p:guideLst>
        <p:guide orient="horz" pos="2160"/>
        <p:guide orient="horz" pos="2323"/>
        <p:guide orient="horz" pos="3294"/>
        <p:guide orient="horz" pos="2465"/>
        <p:guide orient="horz" pos="3503"/>
        <p:guide pos="3840"/>
        <p:guide pos="6756"/>
        <p:guide pos="248"/>
        <p:guide pos="7573"/>
        <p:guide pos="2751"/>
        <p:guide/>
      </p:guideLst>
    </p:cSldViewPr>
  </p:slideViewPr>
  <p:outlineViewPr>
    <p:cViewPr>
      <p:scale>
        <a:sx n="33" d="100"/>
        <a:sy n="33" d="100"/>
      </p:scale>
      <p:origin x="0" y="343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95" d="100"/>
        <a:sy n="95" d="100"/>
      </p:scale>
      <p:origin x="0" y="1424"/>
    </p:cViewPr>
  </p:sorterViewPr>
  <p:notesViewPr>
    <p:cSldViewPr>
      <p:cViewPr>
        <p:scale>
          <a:sx n="205" d="100"/>
          <a:sy n="205" d="100"/>
        </p:scale>
        <p:origin x="-2232" y="37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notesMaster" Target="notesMasters/notesMaster1.xml"/><Relationship Id="rId54" Type="http://schemas.openxmlformats.org/officeDocument/2006/relationships/handoutMaster" Target="handoutMasters/handoutMaster1.xml"/><Relationship Id="rId55" Type="http://schemas.openxmlformats.org/officeDocument/2006/relationships/printerSettings" Target="printerSettings/printerSettings1.bin"/><Relationship Id="rId56" Type="http://schemas.openxmlformats.org/officeDocument/2006/relationships/commentAuthors" Target="commentAuthors.xml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40642" y="8839200"/>
            <a:ext cx="2654958" cy="184666"/>
          </a:xfrm>
          <a:prstGeom prst="rect">
            <a:avLst/>
          </a:prstGeom>
        </p:spPr>
        <p:txBody>
          <a:bodyPr vert="horz" wrap="none" lIns="0" tIns="0" rIns="0" bIns="0" rtlCol="0" anchor="b">
            <a:spAutoFit/>
          </a:bodyPr>
          <a:lstStyle>
            <a:lvl1pPr algn="l">
              <a:defRPr sz="1200"/>
            </a:lvl1pPr>
          </a:lstStyle>
          <a:p>
            <a:r>
              <a:rPr lang="en-US" dirty="0"/>
              <a:t>Hortonworks: Powering the Future of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400800" y="8839200"/>
            <a:ext cx="182742" cy="184666"/>
          </a:xfrm>
          <a:prstGeom prst="rect">
            <a:avLst/>
          </a:prstGeom>
        </p:spPr>
        <p:txBody>
          <a:bodyPr vert="horz" wrap="none" lIns="0" tIns="0" rIns="0" bIns="0" rtlCol="0" anchor="b">
            <a:spAutoFit/>
          </a:bodyPr>
          <a:lstStyle>
            <a:lvl1pPr algn="r">
              <a:defRPr sz="1200"/>
            </a:lvl1pPr>
          </a:lstStyle>
          <a:p>
            <a:fld id="{D2BAC82F-8FB2-4738-860E-463491E56E7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88815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tiff>
</file>

<file path=ppt/media/image17.tiff>
</file>

<file path=ppt/media/image18.png>
</file>

<file path=ppt/media/image19.tiff>
</file>

<file path=ppt/media/image2.jpg>
</file>

<file path=ppt/media/image20.tif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91738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37610"/>
            <a:ext cx="5486400" cy="442949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40642" y="8839200"/>
            <a:ext cx="2654958" cy="184666"/>
          </a:xfrm>
          <a:prstGeom prst="rect">
            <a:avLst/>
          </a:prstGeom>
        </p:spPr>
        <p:txBody>
          <a:bodyPr vert="horz" wrap="none" lIns="0" tIns="0" rIns="0" bIns="0" rtlCol="0" anchor="b">
            <a:spAutoFit/>
          </a:bodyPr>
          <a:lstStyle>
            <a:lvl1pPr algn="l">
              <a:defRPr sz="1200"/>
            </a:lvl1pPr>
          </a:lstStyle>
          <a:p>
            <a:r>
              <a:rPr lang="en-US" dirty="0"/>
              <a:t>Hortonworks: Powering the Future of Data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400800" y="8839200"/>
            <a:ext cx="182742" cy="184666"/>
          </a:xfrm>
          <a:prstGeom prst="rect">
            <a:avLst/>
          </a:prstGeom>
        </p:spPr>
        <p:txBody>
          <a:bodyPr vert="horz" wrap="none" lIns="0" tIns="0" rIns="0" bIns="0" rtlCol="0" anchor="b">
            <a:spAutoFit/>
          </a:bodyPr>
          <a:lstStyle>
            <a:lvl1pPr algn="r">
              <a:defRPr sz="1200"/>
            </a:lvl1pPr>
          </a:lstStyle>
          <a:p>
            <a:fld id="{65F8852D-A642-44AF-93F0-4A3BD6E66CA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295113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176213" indent="-176213" algn="l" defTabSz="1097280" rtl="0" eaLnBrk="1" latinLnBrk="0" hangingPunct="1">
      <a:buFont typeface="Arial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96875" indent="-220663" algn="l" defTabSz="1097280" rtl="0" eaLnBrk="1" latinLnBrk="0" hangingPunct="1">
      <a:buFont typeface="Calibri" pitchFamily="34" charset="0"/>
      <a:buChar char="‒"/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285750" indent="-285750" algn="l" defTabSz="1097280" rtl="0" eaLnBrk="1" latinLnBrk="0" hangingPunct="1">
      <a:buFont typeface="Arial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285750" indent="-285750" algn="l" defTabSz="1097280" rtl="0" eaLnBrk="1" latinLnBrk="0" hangingPunct="1">
      <a:buFont typeface="Arial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85750" indent="-285750" algn="l" defTabSz="1097280" rtl="0" eaLnBrk="1" latinLnBrk="0" hangingPunct="1">
      <a:buFont typeface="Arial" pitchFamily="34" charset="0"/>
      <a:buChar char="•"/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Image Placeholder 4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6" name="Notes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0866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62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28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3263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374085-3E80-6E4B-8D15-AE111E3F12C2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8497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878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48640" indent="-548640">
              <a:buFont typeface="+mj-lt"/>
              <a:buAutoNum type="arabicPeriod"/>
            </a:pPr>
            <a:r>
              <a:rPr lang="en-US" b="0" dirty="0" smtClean="0"/>
              <a:t>User provides KDC Admin Account credentials to </a:t>
            </a:r>
            <a:r>
              <a:rPr lang="en-US" b="0" dirty="0" err="1" smtClean="0"/>
              <a:t>Ambari</a:t>
            </a:r>
            <a:endParaRPr lang="en-US" b="0" dirty="0" smtClean="0"/>
          </a:p>
          <a:p>
            <a:pPr marL="548640" indent="-548640">
              <a:buFont typeface="+mj-lt"/>
              <a:buAutoNum type="arabicPeriod"/>
            </a:pPr>
            <a:r>
              <a:rPr lang="en-US" b="0" dirty="0" err="1" smtClean="0"/>
              <a:t>Ambari</a:t>
            </a:r>
            <a:r>
              <a:rPr lang="en-US" b="0" dirty="0" smtClean="0"/>
              <a:t> connects to KDC, creates principals (Service and </a:t>
            </a:r>
            <a:r>
              <a:rPr lang="en-US" b="0" dirty="0" err="1" smtClean="0"/>
              <a:t>Ambari</a:t>
            </a:r>
            <a:r>
              <a:rPr lang="en-US" b="0" dirty="0" smtClean="0"/>
              <a:t>) needed for cluster</a:t>
            </a:r>
          </a:p>
          <a:p>
            <a:pPr marL="548640" indent="-548640">
              <a:buFont typeface="+mj-lt"/>
              <a:buAutoNum type="arabicPeriod"/>
            </a:pPr>
            <a:r>
              <a:rPr lang="en-US" b="0" dirty="0" err="1" smtClean="0"/>
              <a:t>Ambari</a:t>
            </a:r>
            <a:r>
              <a:rPr lang="en-US" b="0" dirty="0" smtClean="0"/>
              <a:t> generates </a:t>
            </a:r>
            <a:r>
              <a:rPr lang="en-US" b="0" dirty="0" err="1" smtClean="0"/>
              <a:t>keytabs</a:t>
            </a:r>
            <a:r>
              <a:rPr lang="en-US" b="0" dirty="0" smtClean="0"/>
              <a:t> for the principals</a:t>
            </a:r>
          </a:p>
          <a:p>
            <a:pPr marL="548640" indent="-548640">
              <a:buFont typeface="+mj-lt"/>
              <a:buAutoNum type="arabicPeriod"/>
            </a:pPr>
            <a:r>
              <a:rPr lang="en-US" b="0" dirty="0" err="1" smtClean="0"/>
              <a:t>Ambari</a:t>
            </a:r>
            <a:r>
              <a:rPr lang="en-US" b="0" dirty="0" smtClean="0"/>
              <a:t> distributes </a:t>
            </a:r>
            <a:r>
              <a:rPr lang="en-US" b="0" dirty="0" err="1" smtClean="0"/>
              <a:t>keytabs</a:t>
            </a:r>
            <a:r>
              <a:rPr lang="en-US" b="0" dirty="0" smtClean="0"/>
              <a:t> to </a:t>
            </a:r>
            <a:r>
              <a:rPr lang="en-US" b="0" dirty="0" err="1" smtClean="0"/>
              <a:t>Ambari</a:t>
            </a:r>
            <a:r>
              <a:rPr lang="en-US" b="0" dirty="0" smtClean="0"/>
              <a:t> Server and cluster hosts</a:t>
            </a:r>
          </a:p>
          <a:p>
            <a:pPr marL="548640" indent="-548640">
              <a:buFont typeface="+mj-lt"/>
              <a:buAutoNum type="arabicPeriod"/>
            </a:pPr>
            <a:r>
              <a:rPr lang="en-US" b="0" dirty="0" err="1" smtClean="0"/>
              <a:t>Ambari</a:t>
            </a:r>
            <a:r>
              <a:rPr lang="en-US" b="0" dirty="0" smtClean="0"/>
              <a:t> discards the KDC Admin Account credentials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4583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374085-3E80-6E4B-8D15-AE111E3F12C2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23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927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to upgrade?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177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Steps of overall upgrade process</a:t>
            </a:r>
          </a:p>
          <a:p>
            <a:r>
              <a:rPr lang="en-US" dirty="0" smtClean="0"/>
              <a:t>Backup</a:t>
            </a:r>
            <a:r>
              <a:rPr lang="en-US" baseline="0" dirty="0" smtClean="0"/>
              <a:t> of critical cluster metadata</a:t>
            </a:r>
          </a:p>
          <a:p>
            <a:r>
              <a:rPr lang="en-US" baseline="0" dirty="0" smtClean="0"/>
              <a:t>Change the </a:t>
            </a:r>
            <a:r>
              <a:rPr lang="en-US" baseline="0" dirty="0" err="1" smtClean="0"/>
              <a:t>symlinks</a:t>
            </a:r>
            <a:endParaRPr lang="en-US" baseline="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7563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84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9305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baseline="0" dirty="0" smtClean="0"/>
          </a:p>
          <a:p>
            <a:r>
              <a:rPr lang="en-US" dirty="0" smtClean="0"/>
              <a:t>Key Difference</a:t>
            </a:r>
            <a:r>
              <a:rPr lang="en-US" baseline="0" dirty="0" smtClean="0"/>
              <a:t> is there is a downtime in Express Upgrade as all the services are down once.</a:t>
            </a:r>
          </a:p>
          <a:p>
            <a:pPr marL="176213" marR="0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baseline="0" dirty="0" smtClean="0"/>
              <a:t>Rolling Upgrade: </a:t>
            </a:r>
            <a:r>
              <a:rPr lang="en-US" dirty="0" smtClean="0">
                <a:solidFill>
                  <a:schemeClr val="bg1"/>
                </a:solidFill>
              </a:rPr>
              <a:t>Orchestrates the cluster upgrade in an order that is meant to preserve cluster operation and minimize service impact. The tradeoff is more stringent prerequisites and a longer upgrade time.</a:t>
            </a:r>
          </a:p>
          <a:p>
            <a:pPr marL="176213" marR="0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>
                <a:solidFill>
                  <a:schemeClr val="bg1"/>
                </a:solidFill>
              </a:rPr>
              <a:t>Express Upgrade: Orchestrates the cluster upgrade in an order that will incur cluster downtime. This method has less stringent prerequisites but completes in a faster upgrade time.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6198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213" marR="0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400" dirty="0" smtClean="0"/>
              <a:t>Skip all Service Check failures: </a:t>
            </a:r>
            <a:r>
              <a:rPr lang="en-US" sz="1400" dirty="0" err="1" smtClean="0"/>
              <a:t>Ambari</a:t>
            </a:r>
            <a:r>
              <a:rPr lang="en-US" sz="1400" dirty="0" smtClean="0"/>
              <a:t> will </a:t>
            </a:r>
            <a:r>
              <a:rPr lang="en-US" sz="1400" b="1" dirty="0" smtClean="0"/>
              <a:t>automatically skip any Service Check failures</a:t>
            </a:r>
            <a:r>
              <a:rPr lang="en-US" sz="1400" dirty="0" smtClean="0"/>
              <a:t> and complete the task without requiring user intervention to continue. After all the Service Checks have run in a task, you will be presented with summary of the failures and an option to continue the upgrade or pause.</a:t>
            </a:r>
          </a:p>
          <a:p>
            <a:pPr marL="176213" marR="0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400" dirty="0" smtClean="0"/>
              <a:t>Skip all Slave Component failures: </a:t>
            </a:r>
            <a:r>
              <a:rPr lang="en-US" sz="1400" dirty="0" err="1" smtClean="0"/>
              <a:t>Ambari</a:t>
            </a:r>
            <a:r>
              <a:rPr lang="en-US" sz="1400" dirty="0" smtClean="0"/>
              <a:t> will autom</a:t>
            </a:r>
            <a:r>
              <a:rPr lang="en-US" sz="1400" b="1" dirty="0" smtClean="0"/>
              <a:t>atically skip any Slave Component failures </a:t>
            </a:r>
            <a:r>
              <a:rPr lang="en-US" sz="1400" dirty="0" smtClean="0"/>
              <a:t>and complete the task of upgrading Slave components without requiring user intervention to continue. After all Slave Components have been upgraded, you will be presented with a summary of the failures and an option to continue the upgrade or pause.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259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67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923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508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Technical anatomy of </a:t>
            </a:r>
            <a:r>
              <a:rPr lang="en-US" dirty="0" err="1" smtClean="0"/>
              <a:t>Ambari</a:t>
            </a:r>
            <a:endParaRPr lang="en-US" dirty="0" smtClean="0"/>
          </a:p>
          <a:p>
            <a:pPr marL="176213" marR="0" lvl="1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Stacks: </a:t>
            </a:r>
            <a:r>
              <a:rPr lang="en-US" sz="2400" dirty="0" smtClean="0">
                <a:solidFill>
                  <a:srgbClr val="1E1E1E"/>
                </a:solidFill>
                <a:latin typeface="Arial"/>
              </a:rPr>
              <a:t>To add new Services beyond Stack,</a:t>
            </a:r>
            <a:r>
              <a:rPr lang="en-US" sz="2400" baseline="0" dirty="0" smtClean="0">
                <a:solidFill>
                  <a:srgbClr val="1E1E1E"/>
                </a:solidFill>
                <a:latin typeface="Arial"/>
              </a:rPr>
              <a:t> </a:t>
            </a:r>
            <a:r>
              <a:rPr lang="en-US" sz="2400" dirty="0" smtClean="0">
                <a:solidFill>
                  <a:srgbClr val="1E1E1E"/>
                </a:solidFill>
                <a:latin typeface="Arial"/>
              </a:rPr>
              <a:t>To customize a Stack for customer specific environments</a:t>
            </a:r>
          </a:p>
          <a:p>
            <a:pPr marL="176213" marR="0" lvl="1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2400" dirty="0" smtClean="0">
                <a:solidFill>
                  <a:srgbClr val="1E1E1E"/>
                </a:solidFill>
                <a:latin typeface="Arial"/>
              </a:rPr>
              <a:t>Views: To extend and customize the </a:t>
            </a:r>
            <a:r>
              <a:rPr lang="en-US" sz="2400" dirty="0" err="1" smtClean="0">
                <a:solidFill>
                  <a:srgbClr val="1E1E1E"/>
                </a:solidFill>
                <a:latin typeface="Arial"/>
              </a:rPr>
              <a:t>Ambari</a:t>
            </a:r>
            <a:r>
              <a:rPr lang="en-US" sz="2400" dirty="0" smtClean="0">
                <a:solidFill>
                  <a:srgbClr val="1E1E1E"/>
                </a:solidFill>
                <a:latin typeface="Arial"/>
              </a:rPr>
              <a:t> Web UI,</a:t>
            </a:r>
            <a:r>
              <a:rPr lang="en-US" sz="2400" baseline="0" dirty="0" smtClean="0">
                <a:solidFill>
                  <a:srgbClr val="1E1E1E"/>
                </a:solidFill>
                <a:latin typeface="Arial"/>
              </a:rPr>
              <a:t> </a:t>
            </a:r>
            <a:r>
              <a:rPr lang="en-US" sz="2400" dirty="0" smtClean="0">
                <a:solidFill>
                  <a:srgbClr val="1E1E1E"/>
                </a:solidFill>
                <a:latin typeface="Arial"/>
              </a:rPr>
              <a:t>Add new capabilities, customize existing capabilities</a:t>
            </a:r>
          </a:p>
          <a:p>
            <a:pPr marL="176213" marR="0" lvl="1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2400" dirty="0" smtClean="0">
              <a:solidFill>
                <a:srgbClr val="1E1E1E"/>
              </a:solidFill>
              <a:latin typeface="Arial"/>
            </a:endParaRPr>
          </a:p>
          <a:p>
            <a:pPr marL="176213" marR="0" lvl="1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2400" dirty="0" smtClean="0">
              <a:solidFill>
                <a:srgbClr val="1E1E1E"/>
              </a:solidFill>
              <a:latin typeface="Arial"/>
            </a:endParaRP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374085-3E80-6E4B-8D15-AE111E3F12C2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60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168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6213" marR="0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Stack: A</a:t>
            </a:r>
            <a:r>
              <a:rPr lang="en-US" sz="1400" dirty="0" smtClean="0"/>
              <a:t> set of Services,</a:t>
            </a:r>
            <a:r>
              <a:rPr lang="en-US" sz="1400" baseline="0" dirty="0" smtClean="0"/>
              <a:t> </a:t>
            </a:r>
            <a:r>
              <a:rPr lang="en-US" sz="1400" dirty="0" smtClean="0"/>
              <a:t>where to obtain the software packages and how to manage the lifecycle. (HDP 2.5, HDP 2.6)</a:t>
            </a:r>
          </a:p>
          <a:p>
            <a:pPr marL="176213" marR="0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400" dirty="0" smtClean="0"/>
              <a:t>Service: Defines the Components that make-up the Service. (HDFS, YARN, HIVE, SPARK)</a:t>
            </a:r>
          </a:p>
          <a:p>
            <a:pPr marL="176213" marR="0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1400" dirty="0" smtClean="0"/>
              <a:t>Component: The building-blocks</a:t>
            </a:r>
            <a:r>
              <a:rPr lang="en-US" sz="1400" baseline="0" dirty="0" smtClean="0"/>
              <a:t> of a Service, that adhere to a certain lifecycle. (</a:t>
            </a:r>
            <a:r>
              <a:rPr lang="en-US" sz="1400" dirty="0" smtClean="0"/>
              <a:t>NAMENODE, DATANODE</a:t>
            </a:r>
            <a:r>
              <a:rPr lang="en-US" sz="1400" baseline="0" dirty="0" smtClean="0"/>
              <a:t>)</a:t>
            </a:r>
            <a:endParaRPr lang="en-US" sz="1400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7992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sz="1400" dirty="0" smtClean="0"/>
              <a:t>Overrides any Service definitions, commands and configurations</a:t>
            </a:r>
          </a:p>
          <a:p>
            <a:pPr marL="342900" indent="-342900">
              <a:buFont typeface="Arial"/>
              <a:buChar char="•"/>
            </a:pPr>
            <a:r>
              <a:rPr lang="en-US" sz="1400" dirty="0" smtClean="0"/>
              <a:t>Adds new Services specific to this Stack</a:t>
            </a:r>
          </a:p>
          <a:p>
            <a:pPr marL="342900" indent="-342900">
              <a:buFont typeface="Arial"/>
              <a:buChar char="•"/>
            </a:pPr>
            <a:r>
              <a:rPr lang="en-US" sz="1400" dirty="0" smtClean="0"/>
              <a:t>Defines a set of Service definitions</a:t>
            </a:r>
          </a:p>
          <a:p>
            <a:pPr marL="342900" indent="-342900">
              <a:buFont typeface="Arial"/>
              <a:buChar char="•"/>
            </a:pPr>
            <a:r>
              <a:rPr lang="en-US" sz="1400" dirty="0" smtClean="0"/>
              <a:t>Default service configurations and command scripts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374085-3E80-6E4B-8D15-AE111E3F12C2}" type="slidenum">
              <a:rPr lang="en-US" smtClean="0"/>
              <a:pPr>
                <a:defRPr/>
              </a:pPr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8992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 the guesswork out of cluster configuration</a:t>
            </a:r>
          </a:p>
          <a:p>
            <a:pPr marL="176213" marR="0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smtClean="0"/>
              <a:t>Driven by Stack definition</a:t>
            </a:r>
          </a:p>
          <a:p>
            <a:r>
              <a:rPr lang="en-US" dirty="0" smtClean="0"/>
              <a:t>Intuitive layout and grouping of configurations</a:t>
            </a:r>
          </a:p>
          <a:p>
            <a:r>
              <a:rPr lang="en-US" dirty="0" smtClean="0"/>
              <a:t>Smart UI controls to make it easier to set values</a:t>
            </a:r>
          </a:p>
          <a:p>
            <a:r>
              <a:rPr lang="en-US" dirty="0" smtClean="0"/>
              <a:t>Recommendations and cross-service dependency checks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11480" indent="-411480">
              <a:buFont typeface="Arial"/>
              <a:buChar char="•"/>
            </a:pPr>
            <a:r>
              <a:rPr lang="en-US" b="1" dirty="0" smtClean="0"/>
              <a:t>What: Create and manage multiple notification targets</a:t>
            </a:r>
          </a:p>
          <a:p>
            <a:pPr marL="411480" lvl="1" indent="-411480">
              <a:buFont typeface="Arial"/>
              <a:buChar char="•"/>
            </a:pPr>
            <a:r>
              <a:rPr lang="en-US" dirty="0" smtClean="0"/>
              <a:t>Control who gets notified when</a:t>
            </a:r>
          </a:p>
          <a:p>
            <a:pPr marL="411480" indent="-411480">
              <a:buFont typeface="Arial"/>
              <a:buChar char="•"/>
            </a:pPr>
            <a:r>
              <a:rPr lang="en-US" b="1" dirty="0" smtClean="0"/>
              <a:t>Why: Filter by severity</a:t>
            </a:r>
          </a:p>
          <a:p>
            <a:pPr marL="411480" lvl="1" indent="-411480">
              <a:buFont typeface="Arial"/>
              <a:buChar char="•"/>
            </a:pPr>
            <a:r>
              <a:rPr lang="en-US" dirty="0" smtClean="0"/>
              <a:t>Send only certain notifications to certain targets based on severity</a:t>
            </a:r>
          </a:p>
          <a:p>
            <a:pPr marL="411480" indent="-411480">
              <a:buFont typeface="Arial"/>
              <a:buChar char="•"/>
            </a:pPr>
            <a:r>
              <a:rPr lang="en-US" b="1" dirty="0" smtClean="0"/>
              <a:t>How: Control dispatch method</a:t>
            </a:r>
          </a:p>
          <a:p>
            <a:pPr marL="411480" lvl="1" indent="-411480">
              <a:buFont typeface="Arial"/>
              <a:buChar char="•"/>
            </a:pPr>
            <a:r>
              <a:rPr lang="en-US" dirty="0" smtClean="0"/>
              <a:t>Support for EMAIL + SNMP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Hortonworks: Powering the Future of Data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8853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249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Developers can extend the </a:t>
            </a:r>
            <a:r>
              <a:rPr lang="en-US" dirty="0" err="1" smtClean="0"/>
              <a:t>Ambari</a:t>
            </a:r>
            <a:r>
              <a:rPr lang="en-US" dirty="0" smtClean="0"/>
              <a:t> Web interface: Views expose custom UI features for </a:t>
            </a:r>
            <a:r>
              <a:rPr lang="en-US" dirty="0" err="1" smtClean="0"/>
              <a:t>Hadoop</a:t>
            </a:r>
            <a:r>
              <a:rPr lang="en-US" dirty="0" smtClean="0"/>
              <a:t> Services</a:t>
            </a:r>
          </a:p>
          <a:p>
            <a:pPr marL="176213" marR="0" lvl="1" indent="-176213" algn="l" defTabSz="10972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dirty="0" err="1" smtClean="0"/>
              <a:t>Ambari</a:t>
            </a:r>
            <a:r>
              <a:rPr lang="en-US" baseline="0" dirty="0" smtClean="0"/>
              <a:t> </a:t>
            </a:r>
            <a:r>
              <a:rPr lang="en-US" dirty="0" smtClean="0"/>
              <a:t>Admin can entitle Views to </a:t>
            </a:r>
            <a:r>
              <a:rPr lang="en-US" dirty="0" err="1" smtClean="0"/>
              <a:t>Ambari</a:t>
            </a:r>
            <a:r>
              <a:rPr lang="en-US" dirty="0" smtClean="0"/>
              <a:t> Web users: Entitlements framework for controlling access to Views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374085-3E80-6E4B-8D15-AE111E3F12C2}" type="slidenum">
              <a:rPr lang="en-US" smtClean="0"/>
              <a:pPr>
                <a:defRPr/>
              </a:pPr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64200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UI version of </a:t>
            </a:r>
            <a:r>
              <a:rPr lang="en-US" dirty="0" err="1" smtClean="0"/>
              <a:t>Hadoop</a:t>
            </a:r>
            <a:r>
              <a:rPr lang="en-US" baseline="0" dirty="0" smtClean="0"/>
              <a:t> terminal</a:t>
            </a:r>
          </a:p>
          <a:p>
            <a:r>
              <a:rPr lang="en-US" baseline="0" dirty="0" smtClean="0"/>
              <a:t>All the terminal operations like create directory, copy file, remove file, </a:t>
            </a:r>
            <a:r>
              <a:rPr lang="en-US" baseline="0" dirty="0" err="1" smtClean="0"/>
              <a:t>chmod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 are possible through this UI.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0014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UI project for Hive</a:t>
            </a:r>
            <a:r>
              <a:rPr lang="en-US" baseline="0" dirty="0" smtClean="0"/>
              <a:t> Query Engine</a:t>
            </a:r>
          </a:p>
          <a:p>
            <a:r>
              <a:rPr lang="en-US" baseline="0" dirty="0" smtClean="0"/>
              <a:t>Can execute queries, multiple queries through UI. Can visualize the a complex query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001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smtClean="0"/>
              <a:t>Can </a:t>
            </a:r>
            <a:r>
              <a:rPr lang="en-US" baseline="0" dirty="0" smtClean="0"/>
              <a:t>visualize the a complex query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0014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0014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4420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85374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00755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1374085-3E80-6E4B-8D15-AE111E3F12C2}" type="slidenum">
              <a:rPr lang="en-US" smtClean="0"/>
              <a:pPr>
                <a:defRPr/>
              </a:pPr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940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REST APIs</a:t>
            </a:r>
            <a:r>
              <a:rPr lang="en-US" baseline="0" dirty="0" smtClean="0"/>
              <a:t> for alerts.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58129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Hortonworks: Powering the Future of Data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F8852D-A642-44AF-93F0-4A3BD6E66CA8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605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2252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429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218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6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9215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1E8096-F329-7647-8BCC-856D6F856EB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262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2.jp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Relationship Id="rId3" Type="http://schemas.openxmlformats.org/officeDocument/2006/relationships/image" Target="../media/image2.jp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4.jp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4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jp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 preferRelativeResize="0"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0050" y="-15378"/>
            <a:ext cx="14670629" cy="824458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5254"/>
            <a:ext cx="7644384" cy="156966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0218"/>
            <a:ext cx="7644384" cy="470898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4102"/>
            <a:ext cx="7644384" cy="470898"/>
          </a:xfr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761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1635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9822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375" y="-12569"/>
            <a:ext cx="14659655" cy="82384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21013"/>
            <a:ext cx="3084120" cy="78483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tIns="0" rIns="0" bIns="0" anchor="t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4794637" y="1620185"/>
            <a:ext cx="8637582" cy="443198"/>
          </a:xfrm>
          <a:prstGeom prst="rect">
            <a:avLst/>
          </a:prstGeom>
          <a:effectLst/>
        </p:spPr>
        <p:txBody>
          <a:bodyPr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bg2"/>
              </a:buClr>
              <a:buSzPct val="75000"/>
              <a:buFont typeface="Wingdings 2" pitchFamily="18" charset="2"/>
              <a:buNone/>
              <a:defRPr sz="3200" b="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2400">
                <a:solidFill>
                  <a:schemeClr val="tx2"/>
                </a:solidFill>
              </a:defRPr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823773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1298448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449517" y="7346701"/>
            <a:ext cx="1594058" cy="67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1635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841493" y="2245800"/>
            <a:ext cx="13167360" cy="418576"/>
          </a:xfrm>
          <a:prstGeom prst="rect">
            <a:avLst/>
          </a:prstGeom>
        </p:spPr>
        <p:txBody>
          <a:bodyPr lIns="0"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600"/>
              </a:spcBef>
              <a:buClr>
                <a:schemeClr val="accent1"/>
              </a:buClr>
              <a:buSzPct val="75000"/>
              <a:buFont typeface="Wingdings 2" pitchFamily="18" charset="2"/>
              <a:buNone/>
              <a:defRPr sz="3200" b="1" baseline="0">
                <a:solidFill>
                  <a:schemeClr val="accent5"/>
                </a:solidFill>
              </a:defRPr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841493" y="3168869"/>
            <a:ext cx="1316736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848052" y="2902168"/>
            <a:ext cx="13151726" cy="0"/>
          </a:xfrm>
          <a:prstGeom prst="line">
            <a:avLst/>
          </a:prstGeom>
          <a:ln w="5715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06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376" y="-12569"/>
            <a:ext cx="14659657" cy="82384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3" y="3048000"/>
            <a:ext cx="13194792" cy="784830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449517" y="7346701"/>
            <a:ext cx="1594058" cy="67747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31804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98448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24056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ay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375" y="-12569"/>
            <a:ext cx="14659655" cy="82384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41493" y="3048000"/>
            <a:ext cx="13194792" cy="78483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449517" y="7346701"/>
            <a:ext cx="1594058" cy="677474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31804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98448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82120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376" y="-12569"/>
            <a:ext cx="14659657" cy="82384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3" y="2743200"/>
            <a:ext cx="13194792" cy="1046440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8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31804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298448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28176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841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fidential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31520" y="0"/>
            <a:ext cx="13167361" cy="1219200"/>
          </a:xfrm>
          <a:prstGeom prst="rect">
            <a:avLst/>
          </a:prstGeom>
        </p:spPr>
        <p:txBody>
          <a:bodyPr vert="horz" lIns="109746" tIns="54873" rIns="109746" bIns="54873" rtlCol="0" anchor="ctr">
            <a:noAutofit/>
          </a:bodyPr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Headline Goes Here (maximum one line)</a:t>
            </a:r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5397253" y="7678494"/>
            <a:ext cx="5535003" cy="295896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wrap="square" lIns="109746" tIns="109746" rIns="109746" bIns="109746" rtlCol="0" anchor="ctr" anchorCtr="0">
            <a:noAutofit/>
          </a:bodyPr>
          <a:lstStyle/>
          <a:p>
            <a:pPr algn="ctr"/>
            <a:r>
              <a:rPr lang="en-US" sz="1300" kern="1200" dirty="0" smtClean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HORTONWORKS CONFIDENTIAL &amp; PROPRIETARY INFORMATION</a:t>
            </a:r>
            <a:endParaRPr lang="en-US" sz="13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580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31520" y="0"/>
            <a:ext cx="13167361" cy="1219200"/>
          </a:xfrm>
          <a:prstGeom prst="rect">
            <a:avLst/>
          </a:prstGeom>
        </p:spPr>
        <p:txBody>
          <a:bodyPr vert="horz" lIns="109746" tIns="54873" rIns="109746" bIns="54873" rtlCol="0" anchor="ctr">
            <a:noAutofit/>
          </a:bodyPr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 dirty="0" smtClean="0"/>
              <a:t>Headline Goes Here (maximum one line)</a:t>
            </a:r>
            <a:endParaRPr lang="en-US" dirty="0"/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731520" y="1327722"/>
            <a:ext cx="6258559" cy="594550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1479"/>
              </a:spcBef>
              <a:buClr>
                <a:srgbClr val="69BE28"/>
              </a:buClr>
              <a:buFont typeface="Wingdings" charset="2"/>
              <a:buNone/>
              <a:defRPr sz="2900" b="1" i="0">
                <a:latin typeface="Arial"/>
                <a:cs typeface="Arial"/>
              </a:defRPr>
            </a:lvl1pPr>
            <a:lvl2pPr marL="0" indent="0">
              <a:spcBef>
                <a:spcPts val="931"/>
              </a:spcBef>
              <a:spcAft>
                <a:spcPts val="0"/>
              </a:spcAft>
              <a:buFont typeface="Lucida Grande"/>
              <a:buNone/>
              <a:defRPr sz="2400">
                <a:solidFill>
                  <a:srgbClr val="1E1E1E"/>
                </a:solidFill>
              </a:defRPr>
            </a:lvl2pPr>
            <a:lvl3pPr marL="200059" indent="-200059">
              <a:spcBef>
                <a:spcPts val="931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  <a:defRPr sz="2200">
                <a:solidFill>
                  <a:srgbClr val="1E1E1E"/>
                </a:solidFill>
              </a:defRPr>
            </a:lvl3pPr>
            <a:lvl4pPr marL="474425" indent="-192438" defTabSz="-201964">
              <a:spcBef>
                <a:spcPts val="931"/>
              </a:spcBef>
              <a:spcAft>
                <a:spcPts val="0"/>
              </a:spcAft>
              <a:defRPr sz="1900" baseline="0">
                <a:solidFill>
                  <a:srgbClr val="1E1E1E"/>
                </a:solidFill>
              </a:defRPr>
            </a:lvl4pPr>
            <a:lvl5pPr marL="758316" indent="-211491">
              <a:spcBef>
                <a:spcPts val="931"/>
              </a:spcBef>
              <a:spcAft>
                <a:spcPts val="0"/>
              </a:spcAft>
              <a:buFont typeface="Lucida Grande"/>
              <a:buChar char="-"/>
              <a:tabLst/>
              <a:defRPr sz="1700">
                <a:solidFill>
                  <a:srgbClr val="1E1E1E"/>
                </a:solidFill>
              </a:defRPr>
            </a:lvl5pPr>
          </a:lstStyle>
          <a:p>
            <a:pPr lvl="0"/>
            <a:r>
              <a:rPr lang="en-US" dirty="0" smtClean="0"/>
              <a:t>Subhead Goes Here – 24pt</a:t>
            </a:r>
          </a:p>
          <a:p>
            <a:pPr lvl="1"/>
            <a:r>
              <a:rPr lang="en-US" dirty="0" smtClean="0"/>
              <a:t>Subtopics Go Here – 20pt</a:t>
            </a:r>
          </a:p>
          <a:p>
            <a:pPr lvl="2"/>
            <a:r>
              <a:rPr lang="en-US" dirty="0" smtClean="0"/>
              <a:t>Bulleted Subtopics Go Here – 18pt</a:t>
            </a:r>
          </a:p>
          <a:p>
            <a:pPr lvl="3"/>
            <a:r>
              <a:rPr lang="en-US" dirty="0" smtClean="0"/>
              <a:t>Only use this level if necessary</a:t>
            </a:r>
          </a:p>
          <a:p>
            <a:pPr lvl="4"/>
            <a:r>
              <a:rPr lang="en-US" dirty="0" smtClean="0"/>
              <a:t>You should never have to use this level</a:t>
            </a:r>
            <a:endParaRPr lang="en-US" dirty="0"/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7638056" y="1323912"/>
            <a:ext cx="6258559" cy="5945506"/>
          </a:xfrm>
          <a:prstGeom prst="rect">
            <a:avLst/>
          </a:prstGeom>
        </p:spPr>
        <p:txBody>
          <a:bodyPr vert="horz"/>
          <a:lstStyle>
            <a:lvl1pPr marL="0" indent="0">
              <a:spcBef>
                <a:spcPts val="1479"/>
              </a:spcBef>
              <a:buClr>
                <a:srgbClr val="69BE28"/>
              </a:buClr>
              <a:buFont typeface="Wingdings" charset="2"/>
              <a:buNone/>
              <a:defRPr sz="2900" b="1" i="0">
                <a:latin typeface="Arial"/>
                <a:cs typeface="Arial"/>
              </a:defRPr>
            </a:lvl1pPr>
            <a:lvl2pPr marL="0" indent="0">
              <a:spcBef>
                <a:spcPts val="931"/>
              </a:spcBef>
              <a:spcAft>
                <a:spcPts val="0"/>
              </a:spcAft>
              <a:buFont typeface="Lucida Grande"/>
              <a:buNone/>
              <a:defRPr sz="2400">
                <a:solidFill>
                  <a:srgbClr val="1E1E1E"/>
                </a:solidFill>
              </a:defRPr>
            </a:lvl2pPr>
            <a:lvl3pPr marL="200059" indent="-200059">
              <a:spcBef>
                <a:spcPts val="931"/>
              </a:spcBef>
              <a:spcAft>
                <a:spcPts val="0"/>
              </a:spcAft>
              <a:buClr>
                <a:schemeClr val="accent1"/>
              </a:buClr>
              <a:buFont typeface="Arial"/>
              <a:buChar char="•"/>
              <a:tabLst/>
              <a:defRPr sz="2200">
                <a:solidFill>
                  <a:srgbClr val="1E1E1E"/>
                </a:solidFill>
              </a:defRPr>
            </a:lvl3pPr>
            <a:lvl4pPr marL="470614" indent="-205774">
              <a:spcBef>
                <a:spcPts val="931"/>
              </a:spcBef>
              <a:spcAft>
                <a:spcPts val="0"/>
              </a:spcAft>
              <a:defRPr sz="1900">
                <a:solidFill>
                  <a:srgbClr val="1E1E1E"/>
                </a:solidFill>
              </a:defRPr>
            </a:lvl4pPr>
            <a:lvl5pPr marL="758316" indent="-211491">
              <a:spcBef>
                <a:spcPts val="931"/>
              </a:spcBef>
              <a:spcAft>
                <a:spcPts val="0"/>
              </a:spcAft>
              <a:buFont typeface="Lucida Grande"/>
              <a:buChar char="-"/>
              <a:tabLst/>
              <a:defRPr sz="1700">
                <a:solidFill>
                  <a:srgbClr val="1E1E1E"/>
                </a:solidFill>
              </a:defRPr>
            </a:lvl5pPr>
          </a:lstStyle>
          <a:p>
            <a:pPr lvl="0"/>
            <a:r>
              <a:rPr lang="en-US" dirty="0" smtClean="0"/>
              <a:t>Subhead Goes Here – 24pt</a:t>
            </a:r>
          </a:p>
          <a:p>
            <a:pPr lvl="1"/>
            <a:r>
              <a:rPr lang="en-US" dirty="0" smtClean="0"/>
              <a:t>Subtopics Go Here – 20pt</a:t>
            </a:r>
          </a:p>
          <a:p>
            <a:pPr lvl="2"/>
            <a:r>
              <a:rPr lang="en-US" dirty="0" smtClean="0"/>
              <a:t>Bulleted Subtopics Go Here – 18pt</a:t>
            </a:r>
          </a:p>
          <a:p>
            <a:pPr lvl="3"/>
            <a:r>
              <a:rPr lang="en-US" dirty="0" smtClean="0"/>
              <a:t>Only use this level if necessary</a:t>
            </a:r>
          </a:p>
          <a:p>
            <a:pPr lvl="4"/>
            <a:r>
              <a:rPr lang="en-US" dirty="0" smtClean="0"/>
              <a:t>You should never have to use this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76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1" y="4"/>
            <a:ext cx="14630400" cy="47687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83066" y="2056475"/>
            <a:ext cx="13215815" cy="2712314"/>
          </a:xfrm>
          <a:prstGeom prst="rect">
            <a:avLst/>
          </a:prstGeom>
          <a:noFill/>
        </p:spPr>
        <p:txBody>
          <a:bodyPr wrap="square" bIns="137160" anchor="b" anchorCtr="0">
            <a:noAutofit/>
          </a:bodyPr>
          <a:lstStyle>
            <a:lvl1pPr marL="0" indent="0" algn="l" defTabSz="544830">
              <a:spcAft>
                <a:spcPts val="0"/>
              </a:spcAft>
              <a:tabLst/>
              <a:defRPr sz="5760" baseline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Section Divider Title Goes Here (maximum three lines)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3066" y="4867558"/>
            <a:ext cx="13215815" cy="115392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360" baseline="0">
                <a:solidFill>
                  <a:srgbClr val="818A8F"/>
                </a:solidFill>
                <a:latin typeface="Arial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Optional Subhead or Speaker Name (maximum two lines)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88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 preferRelativeResize="0"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0048" y="-5287"/>
            <a:ext cx="14670625" cy="824458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8648"/>
            <a:ext cx="7644384" cy="156966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/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accent5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294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 preferRelativeResize="0"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0048" y="-5287"/>
            <a:ext cx="14670625" cy="8244585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8648"/>
            <a:ext cx="7644384" cy="1569660"/>
          </a:xfrm>
          <a:prstGeom prst="rect">
            <a:avLst/>
          </a:prstGeom>
          <a:noFill/>
          <a:effectLst/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/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accent5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454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4646164" cy="822783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4646165" cy="82308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38811" y="6252946"/>
            <a:ext cx="2194560" cy="932688"/>
          </a:xfrm>
          <a:prstGeom prst="rect">
            <a:avLst/>
          </a:prstGeom>
        </p:spPr>
      </p:pic>
      <p:sp>
        <p:nvSpPr>
          <p:cNvPr id="6" name="TextBox 5"/>
          <p:cNvSpPr txBox="1"/>
          <p:nvPr userDrawn="1"/>
        </p:nvSpPr>
        <p:spPr>
          <a:xfrm>
            <a:off x="15527834" y="9350340"/>
            <a:ext cx="65" cy="366254"/>
          </a:xfrm>
          <a:prstGeom prst="rect">
            <a:avLst/>
          </a:prstGeom>
        </p:spPr>
        <p:txBody>
          <a:bodyPr vert="horz" wrap="non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 smtClean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1695450"/>
            <a:ext cx="7696200" cy="47244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8648"/>
            <a:ext cx="7644384" cy="156966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256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Title 2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4646165" cy="82308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1695450"/>
            <a:ext cx="7696200" cy="47244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090734"/>
            <a:ext cx="7644384" cy="2377574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sz="2600" b="0" i="0" dirty="0" smtClean="0">
                <a:solidFill>
                  <a:srgbClr val="000000"/>
                </a:solidFill>
                <a:latin typeface="Lucida Grande"/>
                <a:ea typeface="Lucida Grande"/>
                <a:cs typeface="Lucida Grande"/>
              </a:rPr>
              <a:t>Custom Photo Title, Option 1</a:t>
            </a:r>
            <a:r>
              <a:rPr lang="en-US" dirty="0" smtClean="0"/>
              <a:t>Title </a:t>
            </a:r>
            <a:r>
              <a:rPr lang="en-US" dirty="0"/>
              <a:t>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213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Photo Title 3"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240"/>
            <a:ext cx="14646165" cy="8230839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1695450"/>
            <a:ext cx="7696200" cy="4724400"/>
          </a:xfrm>
          <a:prstGeom prst="rect">
            <a:avLst/>
          </a:prstGeom>
          <a:gradFill>
            <a:gsLst>
              <a:gs pos="7000">
                <a:schemeClr val="tx1">
                  <a:alpha val="5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91440" bIns="91440" rtlCol="0" anchor="t" anchorCtr="0"/>
          <a:lstStyle/>
          <a:p>
            <a:pPr algn="l"/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2898648"/>
            <a:ext cx="7644384" cy="1569660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6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41494" y="4654296"/>
            <a:ext cx="7644384" cy="470898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200"/>
              </a:spcBef>
              <a:spcAft>
                <a:spcPts val="200"/>
              </a:spcAft>
              <a:buNone/>
              <a:defRPr sz="36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638811" y="7014947"/>
            <a:ext cx="2194560" cy="93268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841494" y="5248656"/>
            <a:ext cx="7644384" cy="470898"/>
          </a:xfrm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3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203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1635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0806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1635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841494" y="2305050"/>
            <a:ext cx="1316736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841494" y="1805446"/>
            <a:ext cx="13167360" cy="366254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120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45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841494" y="680057"/>
            <a:ext cx="13167360" cy="470898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544830">
              <a:lnSpc>
                <a:spcPct val="85000"/>
              </a:lnSpc>
              <a:spcAft>
                <a:spcPts val="0"/>
              </a:spcAft>
              <a:tabLst/>
              <a:defRPr sz="36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841493" y="2305050"/>
            <a:ext cx="640080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608054" y="2305050"/>
            <a:ext cx="6400800" cy="797141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411480" indent="-41148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2800"/>
            </a:lvl1pPr>
            <a:lvl2pPr>
              <a:lnSpc>
                <a:spcPct val="90000"/>
              </a:lnSpc>
              <a:spcBef>
                <a:spcPts val="600"/>
              </a:spcBef>
              <a:defRPr sz="24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841493" y="1805446"/>
            <a:ext cx="6400800" cy="366254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120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7608054" y="1805446"/>
            <a:ext cx="6400800" cy="366254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383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jpg"/><Relationship Id="rId22" Type="http://schemas.openxmlformats.org/officeDocument/2006/relationships/image" Target="../media/image2.jp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4643959" cy="82295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449517" y="7346701"/>
            <a:ext cx="1594058" cy="67747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248" y="307430"/>
            <a:ext cx="13166725" cy="121615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1746504"/>
            <a:ext cx="13166725" cy="545896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831804" y="7771768"/>
            <a:ext cx="150426" cy="1661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548640">
              <a:lnSpc>
                <a:spcPct val="90000"/>
              </a:lnSpc>
            </a:pPr>
            <a:fld id="{9484F7A5-6A8F-8446-A111-2677E1911D97}" type="slidenum">
              <a:rPr lang="en-US" sz="1200" b="0" spc="-84" smtClean="0">
                <a:solidFill>
                  <a:schemeClr val="accent4">
                    <a:lumMod val="50000"/>
                  </a:schemeClr>
                </a:solidFill>
              </a:rPr>
              <a:pPr defTabSz="548640">
                <a:lnSpc>
                  <a:spcPct val="90000"/>
                </a:lnSpc>
              </a:pPr>
              <a:t>‹#›</a:t>
            </a:fld>
            <a:endParaRPr lang="en-US" sz="1200" b="0" spc="-84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1295400" y="7771768"/>
            <a:ext cx="2991203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spcBef>
                <a:spcPts val="0"/>
              </a:spcBef>
              <a:buFont typeface="Arial"/>
              <a:buNone/>
              <a:defRPr/>
            </a:pPr>
            <a:r>
              <a:rPr lang="en-US" sz="108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©</a:t>
            </a:r>
            <a:r>
              <a:rPr lang="en-US" sz="1080" baseline="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 Hortonworks </a:t>
            </a:r>
            <a:r>
              <a:rPr lang="en-US" sz="108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714907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7" r:id="rId2"/>
    <p:sldLayoutId id="2147483788" r:id="rId3"/>
    <p:sldLayoutId id="2147483785" r:id="rId4"/>
    <p:sldLayoutId id="2147483790" r:id="rId5"/>
    <p:sldLayoutId id="2147483786" r:id="rId6"/>
    <p:sldLayoutId id="2147483789" r:id="rId7"/>
    <p:sldLayoutId id="2147483743" r:id="rId8"/>
    <p:sldLayoutId id="2147483776" r:id="rId9"/>
    <p:sldLayoutId id="2147483784" r:id="rId10"/>
    <p:sldLayoutId id="2147483780" r:id="rId11"/>
    <p:sldLayoutId id="2147483778" r:id="rId12"/>
    <p:sldLayoutId id="2147483756" r:id="rId13"/>
    <p:sldLayoutId id="2147483758" r:id="rId14"/>
    <p:sldLayoutId id="2147483766" r:id="rId15"/>
    <p:sldLayoutId id="2147483775" r:id="rId16"/>
    <p:sldLayoutId id="2147483791" r:id="rId17"/>
    <p:sldLayoutId id="2147483793" r:id="rId18"/>
    <p:sldLayoutId id="2147483796" r:id="rId19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hf hdr="0" ftr="0" dt="0"/>
  <p:txStyles>
    <p:titleStyle>
      <a:lvl1pPr algn="l" defTabSz="54864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+mj-lt"/>
          <a:ea typeface="ヒラギノ角ゴ Pro W3" charset="-128"/>
          <a:cs typeface="ヒラギノ角ゴ Pro W3" charset="-128"/>
        </a:defRPr>
      </a:lvl1pPr>
      <a:lvl2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2pPr>
      <a:lvl3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3pPr>
      <a:lvl4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4pPr>
      <a:lvl5pPr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5pPr>
      <a:lvl6pPr marL="54864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6pPr>
      <a:lvl7pPr marL="109728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7pPr>
      <a:lvl8pPr marL="164592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8pPr>
      <a:lvl9pPr marL="2194560" algn="l" defTabSz="548640" rtl="0" eaLnBrk="1" fontAlgn="base" hangingPunct="1">
        <a:spcBef>
          <a:spcPct val="0"/>
        </a:spcBef>
        <a:spcAft>
          <a:spcPct val="0"/>
        </a:spcAft>
        <a:defRPr sz="432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9pPr>
    </p:titleStyle>
    <p:bodyStyle>
      <a:lvl1pPr marL="411480" indent="-411480" algn="l" defTabSz="548640" rtl="0" eaLnBrk="1" fontAlgn="base" hangingPunct="1">
        <a:lnSpc>
          <a:spcPct val="90000"/>
        </a:lnSpc>
        <a:spcBef>
          <a:spcPts val="1200"/>
        </a:spcBef>
        <a:spcAft>
          <a:spcPct val="0"/>
        </a:spcAft>
        <a:buClr>
          <a:schemeClr val="accent1"/>
        </a:buClr>
        <a:buSzPct val="75000"/>
        <a:buFont typeface="Wingdings 2" pitchFamily="18" charset="2"/>
        <a:buChar char="Ã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1pPr>
      <a:lvl2pPr marL="891540" indent="-342900" algn="l" defTabSz="548640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Font typeface="Arial" charset="0"/>
        <a:buChar char="–"/>
        <a:defRPr sz="24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2pPr>
      <a:lvl3pPr marL="1371600" indent="-274320" algn="l" defTabSz="54864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3pPr>
      <a:lvl4pPr marL="1920240" indent="-274320" algn="l" defTabSz="54864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4pPr>
      <a:lvl5pPr marL="2468880" indent="-274320" algn="l" defTabSz="54864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0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0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3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36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4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ambari.apache.org" TargetMode="External"/><Relationship Id="rId4" Type="http://schemas.openxmlformats.org/officeDocument/2006/relationships/hyperlink" Target="https://cwiki.apache.org/confluence/display/AMBARI" TargetMode="External"/><Relationship Id="rId5" Type="http://schemas.openxmlformats.org/officeDocument/2006/relationships/hyperlink" Target="https://issues.apache.org/jira/browse/AMBARI" TargetMode="External"/><Relationship Id="rId6" Type="http://schemas.openxmlformats.org/officeDocument/2006/relationships/hyperlink" Target="https://cwiki.apache.org/confluence/pages/viewpage.action?pageId=38571133" TargetMode="External"/><Relationship Id="rId7" Type="http://schemas.openxmlformats.org/officeDocument/2006/relationships/hyperlink" Target="https://cwiki.apache.org/confluence/display/AMBARI/Blueprints" TargetMode="External"/><Relationship Id="rId8" Type="http://schemas.openxmlformats.org/officeDocument/2006/relationships/hyperlink" Target="https://cwiki.apache.org/confluence/display/AMBARI/Views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841494" y="3715395"/>
            <a:ext cx="8156633" cy="749518"/>
          </a:xfrm>
        </p:spPr>
        <p:txBody>
          <a:bodyPr/>
          <a:lstStyle/>
          <a:p>
            <a:r>
              <a:rPr lang="en-US" dirty="0" smtClean="0"/>
              <a:t>Apache </a:t>
            </a:r>
            <a:r>
              <a:rPr lang="en-US" dirty="0" err="1" smtClean="0"/>
              <a:t>Ambari</a:t>
            </a:r>
            <a:r>
              <a:rPr lang="en-US" dirty="0" smtClean="0"/>
              <a:t> Overview</a:t>
            </a:r>
            <a:endParaRPr lang="en-US" dirty="0"/>
          </a:p>
        </p:txBody>
      </p:sp>
      <p:sp>
        <p:nvSpPr>
          <p:cNvPr id="14" name="Subtitle 13"/>
          <p:cNvSpPr>
            <a:spLocks noGrp="1"/>
          </p:cNvSpPr>
          <p:nvPr>
            <p:ph type="subTitle" idx="1"/>
          </p:nvPr>
        </p:nvSpPr>
        <p:spPr>
          <a:xfrm>
            <a:off x="841494" y="4650218"/>
            <a:ext cx="7644384" cy="1006942"/>
          </a:xfrm>
        </p:spPr>
        <p:txBody>
          <a:bodyPr/>
          <a:lstStyle/>
          <a:p>
            <a:r>
              <a:rPr lang="en-US" dirty="0" err="1" smtClean="0"/>
              <a:t>Nitiraj</a:t>
            </a:r>
            <a:r>
              <a:rPr lang="en-US" dirty="0" smtClean="0"/>
              <a:t> </a:t>
            </a:r>
            <a:r>
              <a:rPr lang="en-US" dirty="0" err="1" smtClean="0"/>
              <a:t>Rathore</a:t>
            </a:r>
            <a:r>
              <a:rPr lang="en-US" dirty="0" smtClean="0"/>
              <a:t> </a:t>
            </a:r>
          </a:p>
          <a:p>
            <a:r>
              <a:rPr lang="en-US" dirty="0" smtClean="0"/>
              <a:t>Pallav Kulshreshtha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/>
          </p:nvPr>
        </p:nvSpPr>
        <p:spPr>
          <a:xfrm>
            <a:off x="841494" y="5904100"/>
            <a:ext cx="7644384" cy="484748"/>
          </a:xfrm>
        </p:spPr>
        <p:txBody>
          <a:bodyPr/>
          <a:lstStyle/>
          <a:p>
            <a:r>
              <a:rPr lang="en-US" dirty="0" smtClean="0"/>
              <a:t>April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39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Ambari Metrics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Metrics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1006429"/>
          </a:xfrm>
        </p:spPr>
        <p:txBody>
          <a:bodyPr/>
          <a:lstStyle/>
          <a:p>
            <a:r>
              <a:rPr lang="en-US" dirty="0" smtClean="0"/>
              <a:t>Built using Hadoop technologies</a:t>
            </a:r>
          </a:p>
          <a:p>
            <a:r>
              <a:rPr lang="en-US" dirty="0" smtClean="0"/>
              <a:t>Three components: Metrics Collector, Metrics Monitors, Grafana</a:t>
            </a:r>
          </a:p>
        </p:txBody>
      </p:sp>
      <p:sp>
        <p:nvSpPr>
          <p:cNvPr id="5" name="Rounded Rectangle 4"/>
          <p:cNvSpPr>
            <a:spLocks noChangeAspect="1"/>
          </p:cNvSpPr>
          <p:nvPr/>
        </p:nvSpPr>
        <p:spPr>
          <a:xfrm>
            <a:off x="5603950" y="5577685"/>
            <a:ext cx="3840121" cy="106470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rgbClr val="4F8E1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Local Filesystem </a:t>
            </a:r>
            <a:r>
              <a:rPr lang="en-US" sz="2400" dirty="0" smtClean="0">
                <a:solidFill>
                  <a:schemeClr val="tx2"/>
                </a:solidFill>
                <a:latin typeface="Arial"/>
                <a:cs typeface="Arial"/>
              </a:rPr>
              <a:t>or HDFS</a:t>
            </a:r>
            <a:endParaRPr lang="en-US" sz="24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6" name="Rounded Rectangle 5"/>
          <p:cNvSpPr>
            <a:spLocks noChangeAspect="1"/>
          </p:cNvSpPr>
          <p:nvPr/>
        </p:nvSpPr>
        <p:spPr>
          <a:xfrm>
            <a:off x="5603950" y="4512980"/>
            <a:ext cx="1920060" cy="106470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 err="1">
                <a:solidFill>
                  <a:schemeClr val="tx2"/>
                </a:solidFill>
                <a:latin typeface="Arial"/>
                <a:cs typeface="Arial"/>
              </a:rPr>
              <a:t>HBase</a:t>
            </a:r>
            <a:endParaRPr lang="en-US" sz="24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7" name="Rounded Rectangle 6"/>
          <p:cNvSpPr>
            <a:spLocks noChangeAspect="1"/>
          </p:cNvSpPr>
          <p:nvPr/>
        </p:nvSpPr>
        <p:spPr>
          <a:xfrm>
            <a:off x="7524010" y="3867024"/>
            <a:ext cx="1920060" cy="1710661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ATS</a:t>
            </a:r>
          </a:p>
        </p:txBody>
      </p:sp>
      <p:sp>
        <p:nvSpPr>
          <p:cNvPr id="8" name="Rounded Rectangle 7"/>
          <p:cNvSpPr>
            <a:spLocks noChangeAspect="1"/>
          </p:cNvSpPr>
          <p:nvPr/>
        </p:nvSpPr>
        <p:spPr>
          <a:xfrm>
            <a:off x="5603950" y="3867024"/>
            <a:ext cx="1920060" cy="77862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Phoenix</a:t>
            </a:r>
          </a:p>
        </p:txBody>
      </p:sp>
    </p:spTree>
    <p:extLst>
      <p:ext uri="{BB962C8B-B14F-4D97-AF65-F5344CB8AC3E}">
        <p14:creationId xmlns:p14="http://schemas.microsoft.com/office/powerpoint/2010/main" val="23023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itle 7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Metrics Collection</a:t>
            </a:r>
            <a:endParaRPr lang="en-US" dirty="0"/>
          </a:p>
        </p:txBody>
      </p:sp>
      <p:sp>
        <p:nvSpPr>
          <p:cNvPr id="76" name="Text Placeholder 75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6022009" cy="797141"/>
          </a:xfrm>
        </p:spPr>
        <p:txBody>
          <a:bodyPr/>
          <a:lstStyle/>
          <a:p>
            <a:pPr marL="548640" indent="-548640">
              <a:buFont typeface="+mj-lt"/>
              <a:buAutoNum type="arabicPeriod"/>
            </a:pPr>
            <a:r>
              <a:rPr lang="en-US" dirty="0" smtClean="0"/>
              <a:t>Metric Monitors send system-level metrics to Collector</a:t>
            </a:r>
            <a:endParaRPr lang="en-US" dirty="0"/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Sinks send Hadoop-level metrics to Collector</a:t>
            </a:r>
            <a:endParaRPr lang="en-US" dirty="0"/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Metrics Collector service stores and aggregates metrics</a:t>
            </a:r>
            <a:endParaRPr lang="en-US" dirty="0"/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Ambari exposes REST API for metrics retrieval</a:t>
            </a:r>
            <a:endParaRPr lang="en-US" dirty="0"/>
          </a:p>
        </p:txBody>
      </p:sp>
      <p:sp>
        <p:nvSpPr>
          <p:cNvPr id="4" name="Rounded Rectangle 3"/>
          <p:cNvSpPr>
            <a:spLocks noChangeAspect="1"/>
          </p:cNvSpPr>
          <p:nvPr/>
        </p:nvSpPr>
        <p:spPr>
          <a:xfrm>
            <a:off x="8330784" y="1908513"/>
            <a:ext cx="2034077" cy="151634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Ambari</a:t>
            </a: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Server</a:t>
            </a:r>
          </a:p>
        </p:txBody>
      </p:sp>
      <p:sp>
        <p:nvSpPr>
          <p:cNvPr id="18" name="Rounded Rectangle 17"/>
          <p:cNvSpPr>
            <a:spLocks noChangeAspect="1"/>
          </p:cNvSpPr>
          <p:nvPr/>
        </p:nvSpPr>
        <p:spPr>
          <a:xfrm>
            <a:off x="10939716" y="4546715"/>
            <a:ext cx="1245852" cy="86561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  <a:latin typeface="Arial"/>
                <a:cs typeface="Arial"/>
              </a:rPr>
              <a:t>Metrics Monitor</a:t>
            </a:r>
          </a:p>
        </p:txBody>
      </p:sp>
      <p:sp>
        <p:nvSpPr>
          <p:cNvPr id="21" name="Rounded Rectangle 20"/>
          <p:cNvSpPr>
            <a:spLocks noChangeAspect="1"/>
          </p:cNvSpPr>
          <p:nvPr/>
        </p:nvSpPr>
        <p:spPr>
          <a:xfrm>
            <a:off x="11534290" y="1908512"/>
            <a:ext cx="2034077" cy="1524557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Metrics Collector</a:t>
            </a:r>
          </a:p>
        </p:txBody>
      </p:sp>
      <p:sp>
        <p:nvSpPr>
          <p:cNvPr id="23" name="Rounded Rectangle 22"/>
          <p:cNvSpPr>
            <a:spLocks noChangeAspect="1"/>
          </p:cNvSpPr>
          <p:nvPr/>
        </p:nvSpPr>
        <p:spPr>
          <a:xfrm>
            <a:off x="10941785" y="5412333"/>
            <a:ext cx="2489635" cy="91885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Arial"/>
                <a:cs typeface="Arial"/>
              </a:rPr>
              <a:t>Host1</a:t>
            </a:r>
          </a:p>
        </p:txBody>
      </p:sp>
      <p:sp>
        <p:nvSpPr>
          <p:cNvPr id="29" name="Rounded Rectangle 28"/>
          <p:cNvSpPr>
            <a:spLocks noChangeAspect="1"/>
          </p:cNvSpPr>
          <p:nvPr/>
        </p:nvSpPr>
        <p:spPr>
          <a:xfrm>
            <a:off x="12185568" y="4546715"/>
            <a:ext cx="1245852" cy="86561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  <a:latin typeface="Arial"/>
                <a:cs typeface="Arial"/>
              </a:rPr>
              <a:t>Sink(s)</a:t>
            </a:r>
          </a:p>
        </p:txBody>
      </p:sp>
      <p:cxnSp>
        <p:nvCxnSpPr>
          <p:cNvPr id="55" name="Straight Arrow Connector 54"/>
          <p:cNvCxnSpPr>
            <a:stCxn id="21" idx="1"/>
          </p:cNvCxnSpPr>
          <p:nvPr/>
        </p:nvCxnSpPr>
        <p:spPr>
          <a:xfrm flipH="1">
            <a:off x="10364861" y="2670791"/>
            <a:ext cx="1169429" cy="0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10772076" y="2382740"/>
            <a:ext cx="533400" cy="533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dirty="0">
                <a:solidFill>
                  <a:schemeClr val="tx2"/>
                </a:solidFill>
              </a:rPr>
              <a:t>3</a:t>
            </a:r>
          </a:p>
        </p:txBody>
      </p:sp>
      <p:sp>
        <p:nvSpPr>
          <p:cNvPr id="57" name="Rounded Rectangle 56"/>
          <p:cNvSpPr>
            <a:spLocks noChangeAspect="1"/>
          </p:cNvSpPr>
          <p:nvPr/>
        </p:nvSpPr>
        <p:spPr>
          <a:xfrm>
            <a:off x="11122596" y="4729595"/>
            <a:ext cx="1245852" cy="86561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  <a:latin typeface="Arial"/>
                <a:cs typeface="Arial"/>
              </a:rPr>
              <a:t>Metrics Monitor</a:t>
            </a:r>
          </a:p>
        </p:txBody>
      </p:sp>
      <p:sp>
        <p:nvSpPr>
          <p:cNvPr id="58" name="Rounded Rectangle 57"/>
          <p:cNvSpPr>
            <a:spLocks noChangeAspect="1"/>
          </p:cNvSpPr>
          <p:nvPr/>
        </p:nvSpPr>
        <p:spPr>
          <a:xfrm>
            <a:off x="11124665" y="5595213"/>
            <a:ext cx="2489635" cy="91885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Arial"/>
                <a:cs typeface="Arial"/>
              </a:rPr>
              <a:t>Host1</a:t>
            </a:r>
          </a:p>
        </p:txBody>
      </p:sp>
      <p:sp>
        <p:nvSpPr>
          <p:cNvPr id="59" name="Rounded Rectangle 58"/>
          <p:cNvSpPr>
            <a:spLocks noChangeAspect="1"/>
          </p:cNvSpPr>
          <p:nvPr/>
        </p:nvSpPr>
        <p:spPr>
          <a:xfrm>
            <a:off x="12368448" y="4729595"/>
            <a:ext cx="1245852" cy="86561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  <a:latin typeface="Arial"/>
                <a:cs typeface="Arial"/>
              </a:rPr>
              <a:t>Sink(s)</a:t>
            </a:r>
          </a:p>
        </p:txBody>
      </p:sp>
      <p:sp>
        <p:nvSpPr>
          <p:cNvPr id="60" name="Rounded Rectangle 59"/>
          <p:cNvSpPr>
            <a:spLocks noChangeAspect="1"/>
          </p:cNvSpPr>
          <p:nvPr/>
        </p:nvSpPr>
        <p:spPr>
          <a:xfrm>
            <a:off x="11305476" y="4912475"/>
            <a:ext cx="1245852" cy="86561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  <a:latin typeface="Arial"/>
                <a:cs typeface="Arial"/>
              </a:rPr>
              <a:t>Metrics Monitor</a:t>
            </a:r>
          </a:p>
        </p:txBody>
      </p:sp>
      <p:sp>
        <p:nvSpPr>
          <p:cNvPr id="61" name="Rounded Rectangle 60"/>
          <p:cNvSpPr>
            <a:spLocks noChangeAspect="1"/>
          </p:cNvSpPr>
          <p:nvPr/>
        </p:nvSpPr>
        <p:spPr>
          <a:xfrm>
            <a:off x="11307545" y="5778093"/>
            <a:ext cx="2489635" cy="91885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Arial"/>
                <a:cs typeface="Arial"/>
              </a:rPr>
              <a:t>Hosts</a:t>
            </a:r>
          </a:p>
        </p:txBody>
      </p:sp>
      <p:sp>
        <p:nvSpPr>
          <p:cNvPr id="62" name="Rounded Rectangle 61"/>
          <p:cNvSpPr>
            <a:spLocks noChangeAspect="1"/>
          </p:cNvSpPr>
          <p:nvPr/>
        </p:nvSpPr>
        <p:spPr>
          <a:xfrm>
            <a:off x="12551328" y="4912475"/>
            <a:ext cx="1245852" cy="86561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  <a:latin typeface="Arial"/>
                <a:cs typeface="Arial"/>
              </a:rPr>
              <a:t>Sink(s)</a:t>
            </a:r>
          </a:p>
        </p:txBody>
      </p:sp>
      <p:cxnSp>
        <p:nvCxnSpPr>
          <p:cNvPr id="63" name="Elbow Connector 62"/>
          <p:cNvCxnSpPr>
            <a:stCxn id="60" idx="0"/>
          </p:cNvCxnSpPr>
          <p:nvPr/>
        </p:nvCxnSpPr>
        <p:spPr>
          <a:xfrm rot="5400000" flipH="1" flipV="1">
            <a:off x="11188700" y="4172773"/>
            <a:ext cx="1479407" cy="1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/>
          <p:nvPr/>
        </p:nvCxnSpPr>
        <p:spPr>
          <a:xfrm rot="5400000" flipH="1" flipV="1">
            <a:off x="12382937" y="4172772"/>
            <a:ext cx="1479407" cy="1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11651382" y="3757111"/>
            <a:ext cx="533400" cy="533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68" name="Oval 67"/>
          <p:cNvSpPr/>
          <p:nvPr/>
        </p:nvSpPr>
        <p:spPr>
          <a:xfrm>
            <a:off x="12855940" y="3757111"/>
            <a:ext cx="533400" cy="533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dirty="0">
                <a:solidFill>
                  <a:schemeClr val="tx2"/>
                </a:solidFill>
              </a:rPr>
              <a:t>2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 flipH="1">
            <a:off x="7782573" y="2666687"/>
            <a:ext cx="521058" cy="4104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Oval 78"/>
          <p:cNvSpPr/>
          <p:nvPr/>
        </p:nvSpPr>
        <p:spPr>
          <a:xfrm>
            <a:off x="7270718" y="2400144"/>
            <a:ext cx="533400" cy="533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dirty="0">
                <a:solidFill>
                  <a:schemeClr val="tx2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599237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Metrics + Grafana: Introduced with Ambari 2.2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1493" y="2305050"/>
            <a:ext cx="6400800" cy="2012859"/>
          </a:xfrm>
        </p:spPr>
        <p:txBody>
          <a:bodyPr/>
          <a:lstStyle/>
          <a:p>
            <a:r>
              <a:rPr lang="en-US" dirty="0"/>
              <a:t>Including Grafana as a “Native UI” for Ambari Metrics</a:t>
            </a:r>
          </a:p>
          <a:p>
            <a:r>
              <a:rPr lang="en-US" dirty="0"/>
              <a:t>Including pre-build </a:t>
            </a:r>
            <a:r>
              <a:rPr lang="en-US" dirty="0" smtClean="0"/>
              <a:t>Dashboards</a:t>
            </a:r>
            <a:endParaRPr lang="en-US" dirty="0"/>
          </a:p>
          <a:p>
            <a:r>
              <a:rPr lang="en-US" dirty="0" smtClean="0"/>
              <a:t>Supports </a:t>
            </a:r>
            <a:r>
              <a:rPr lang="en-US" dirty="0"/>
              <a:t>configuring for </a:t>
            </a:r>
            <a:r>
              <a:rPr lang="en-US" dirty="0" smtClean="0"/>
              <a:t>HTTPS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/>
          </p:nvPr>
        </p:nvSpPr>
        <p:spPr>
          <a:xfrm>
            <a:off x="7608054" y="2305050"/>
            <a:ext cx="6400800" cy="2638671"/>
          </a:xfrm>
        </p:spPr>
        <p:txBody>
          <a:bodyPr/>
          <a:lstStyle/>
          <a:p>
            <a:r>
              <a:rPr lang="en-US" dirty="0"/>
              <a:t>System Home, Servers</a:t>
            </a:r>
          </a:p>
          <a:p>
            <a:r>
              <a:rPr lang="en-US" dirty="0"/>
              <a:t>HDFS Home, </a:t>
            </a:r>
            <a:r>
              <a:rPr lang="en-US" dirty="0" err="1"/>
              <a:t>NameNodes</a:t>
            </a:r>
            <a:r>
              <a:rPr lang="en-US" dirty="0"/>
              <a:t>, </a:t>
            </a:r>
            <a:r>
              <a:rPr lang="en-US" dirty="0" err="1"/>
              <a:t>DataNodes</a:t>
            </a:r>
            <a:endParaRPr lang="en-US" dirty="0"/>
          </a:p>
          <a:p>
            <a:r>
              <a:rPr lang="en-US" dirty="0"/>
              <a:t>YARN Home, Applications, Job History Server</a:t>
            </a:r>
          </a:p>
          <a:p>
            <a:r>
              <a:rPr lang="en-US" dirty="0" err="1"/>
              <a:t>HBase</a:t>
            </a:r>
            <a:r>
              <a:rPr lang="en-US" dirty="0"/>
              <a:t> Home, Performance, </a:t>
            </a:r>
            <a:r>
              <a:rPr lang="en-US" dirty="0" err="1" smtClean="0"/>
              <a:t>Misc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841493" y="1794674"/>
            <a:ext cx="6400800" cy="377026"/>
          </a:xfrm>
        </p:spPr>
        <p:txBody>
          <a:bodyPr/>
          <a:lstStyle/>
          <a:p>
            <a:r>
              <a:rPr lang="en-US" dirty="0" smtClean="0"/>
              <a:t>Highlights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7608054" y="1794674"/>
            <a:ext cx="6400800" cy="377026"/>
          </a:xfrm>
        </p:spPr>
        <p:txBody>
          <a:bodyPr/>
          <a:lstStyle/>
          <a:p>
            <a:r>
              <a:rPr lang="en-US" dirty="0" smtClean="0"/>
              <a:t>List of Dashboards widgets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3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Blueprints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56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Before </a:t>
            </a:r>
            <a:r>
              <a:rPr lang="en-US" dirty="0" err="1" smtClean="0"/>
              <a:t>Ambari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5221406"/>
          </a:xfrm>
        </p:spPr>
        <p:txBody>
          <a:bodyPr>
            <a:normAutofit/>
          </a:bodyPr>
          <a:lstStyle/>
          <a:p>
            <a:r>
              <a:rPr lang="en-US" dirty="0" smtClean="0"/>
              <a:t>Manual Installation</a:t>
            </a:r>
            <a:endParaRPr lang="en-US" dirty="0"/>
          </a:p>
          <a:p>
            <a:r>
              <a:rPr lang="en-US" dirty="0"/>
              <a:t>Manual </a:t>
            </a:r>
            <a:r>
              <a:rPr lang="en-US" dirty="0" smtClean="0"/>
              <a:t>configuration</a:t>
            </a:r>
          </a:p>
          <a:p>
            <a:r>
              <a:rPr lang="en-US" dirty="0"/>
              <a:t>Manual distribution of </a:t>
            </a:r>
            <a:r>
              <a:rPr lang="en-US" dirty="0" smtClean="0"/>
              <a:t>configuration</a:t>
            </a:r>
          </a:p>
          <a:p>
            <a:r>
              <a:rPr lang="en-US" dirty="0" smtClean="0"/>
              <a:t>XML</a:t>
            </a:r>
          </a:p>
          <a:p>
            <a:r>
              <a:rPr lang="en-US" dirty="0" smtClean="0"/>
              <a:t>XML</a:t>
            </a:r>
          </a:p>
          <a:p>
            <a:r>
              <a:rPr lang="en-US" dirty="0"/>
              <a:t>XML</a:t>
            </a:r>
          </a:p>
        </p:txBody>
      </p:sp>
    </p:spTree>
    <p:extLst>
      <p:ext uri="{BB962C8B-B14F-4D97-AF65-F5344CB8AC3E}">
        <p14:creationId xmlns:p14="http://schemas.microsoft.com/office/powerpoint/2010/main" val="1767594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Blueprints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5221406"/>
          </a:xfrm>
        </p:spPr>
        <p:txBody>
          <a:bodyPr>
            <a:normAutofit/>
          </a:bodyPr>
          <a:lstStyle/>
          <a:p>
            <a:r>
              <a:rPr lang="en-US" dirty="0"/>
              <a:t>Two primary goals of Ambari </a:t>
            </a:r>
            <a:r>
              <a:rPr lang="en-US" dirty="0" smtClean="0"/>
              <a:t>Blueprints:</a:t>
            </a:r>
          </a:p>
          <a:p>
            <a:pPr marL="411480" indent="-411480">
              <a:buFont typeface="Arial"/>
              <a:buChar char="•"/>
            </a:pPr>
            <a:r>
              <a:rPr lang="en-US" dirty="0" smtClean="0"/>
              <a:t>Provide API-driven deployments based </a:t>
            </a:r>
            <a:r>
              <a:rPr lang="en-US" dirty="0"/>
              <a:t>on </a:t>
            </a:r>
            <a:r>
              <a:rPr lang="en-US" dirty="0" smtClean="0"/>
              <a:t>self-contained </a:t>
            </a:r>
            <a:r>
              <a:rPr lang="en-US" dirty="0"/>
              <a:t>cluster description</a:t>
            </a:r>
          </a:p>
          <a:p>
            <a:pPr marL="411480" indent="-411480">
              <a:buFont typeface="Arial"/>
              <a:buChar char="•"/>
            </a:pPr>
            <a:r>
              <a:rPr lang="en-US" dirty="0"/>
              <a:t>Ability to export a complete </a:t>
            </a:r>
            <a:r>
              <a:rPr lang="en-US" dirty="0" smtClean="0"/>
              <a:t>cluster description </a:t>
            </a:r>
            <a:r>
              <a:rPr lang="en-US" dirty="0"/>
              <a:t>of a running cluster</a:t>
            </a:r>
          </a:p>
          <a:p>
            <a:r>
              <a:rPr lang="en-US" dirty="0"/>
              <a:t>Blueprints contain cluster topology and configuration information</a:t>
            </a:r>
          </a:p>
          <a:p>
            <a:r>
              <a:rPr lang="en-US" dirty="0"/>
              <a:t>Enables interesting use cases between physical and virtual </a:t>
            </a:r>
            <a:r>
              <a:rPr lang="en-US" dirty="0" smtClean="0"/>
              <a:t>environments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37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Ambari Stacks + Blueprints Together</a:t>
            </a:r>
            <a:endParaRPr lang="en-US" dirty="0"/>
          </a:p>
        </p:txBody>
      </p:sp>
      <p:sp>
        <p:nvSpPr>
          <p:cNvPr id="3" name="Rounded Rectangle 2"/>
          <p:cNvSpPr>
            <a:spLocks noChangeAspect="1"/>
          </p:cNvSpPr>
          <p:nvPr/>
        </p:nvSpPr>
        <p:spPr>
          <a:xfrm>
            <a:off x="841494" y="1866405"/>
            <a:ext cx="2748742" cy="2009303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880" b="1" dirty="0">
                <a:solidFill>
                  <a:srgbClr val="69BE28"/>
                </a:solidFill>
                <a:latin typeface="Calibri"/>
                <a:cs typeface="Calibri"/>
              </a:rPr>
              <a:t>Stack Definition</a:t>
            </a:r>
          </a:p>
        </p:txBody>
      </p:sp>
      <p:sp>
        <p:nvSpPr>
          <p:cNvPr id="4" name="Rounded Rectangle 3"/>
          <p:cNvSpPr>
            <a:spLocks noChangeAspect="1"/>
          </p:cNvSpPr>
          <p:nvPr/>
        </p:nvSpPr>
        <p:spPr>
          <a:xfrm>
            <a:off x="4633491" y="1871160"/>
            <a:ext cx="2748742" cy="2009303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880" b="1" dirty="0">
                <a:solidFill>
                  <a:srgbClr val="69BE28"/>
                </a:solidFill>
                <a:latin typeface="Calibri"/>
                <a:cs typeface="Calibri"/>
              </a:rPr>
              <a:t>Component Layout &amp; Configuration</a:t>
            </a:r>
          </a:p>
        </p:txBody>
      </p:sp>
      <p:sp>
        <p:nvSpPr>
          <p:cNvPr id="5" name="Plus 4"/>
          <p:cNvSpPr/>
          <p:nvPr/>
        </p:nvSpPr>
        <p:spPr>
          <a:xfrm>
            <a:off x="3727401" y="2504107"/>
            <a:ext cx="778626" cy="737063"/>
          </a:xfrm>
          <a:prstGeom prst="mathPlus">
            <a:avLst/>
          </a:prstGeom>
          <a:solidFill>
            <a:srgbClr val="69BE28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6" name="Equal 5"/>
          <p:cNvSpPr/>
          <p:nvPr/>
        </p:nvSpPr>
        <p:spPr>
          <a:xfrm>
            <a:off x="7560947" y="2504107"/>
            <a:ext cx="778626" cy="737063"/>
          </a:xfrm>
          <a:prstGeom prst="mathEqual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>
            <a:spLocks noChangeAspect="1"/>
          </p:cNvSpPr>
          <p:nvPr/>
        </p:nvSpPr>
        <p:spPr>
          <a:xfrm>
            <a:off x="8550171" y="1871160"/>
            <a:ext cx="2748742" cy="2009303"/>
          </a:xfrm>
          <a:prstGeom prst="roundRect">
            <a:avLst>
              <a:gd name="adj" fmla="val 3262"/>
            </a:avLst>
          </a:prstGeom>
          <a:solidFill>
            <a:schemeClr val="bg1">
              <a:lumMod val="25000"/>
              <a:lumOff val="75000"/>
            </a:schemeClr>
          </a:solidFill>
          <a:ln w="285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880" b="1" dirty="0">
                <a:solidFill>
                  <a:schemeClr val="tx1"/>
                </a:solidFill>
                <a:latin typeface="Calibri"/>
                <a:cs typeface="Calibri"/>
              </a:rPr>
              <a:t>BLUEPRINT</a:t>
            </a:r>
          </a:p>
        </p:txBody>
      </p:sp>
      <p:sp>
        <p:nvSpPr>
          <p:cNvPr id="8" name="Rounded Rectangle 7"/>
          <p:cNvSpPr>
            <a:spLocks noChangeAspect="1"/>
          </p:cNvSpPr>
          <p:nvPr/>
        </p:nvSpPr>
        <p:spPr>
          <a:xfrm>
            <a:off x="841494" y="4599090"/>
            <a:ext cx="2748742" cy="2009303"/>
          </a:xfrm>
          <a:prstGeom prst="roundRect">
            <a:avLst>
              <a:gd name="adj" fmla="val 3262"/>
            </a:avLst>
          </a:prstGeom>
          <a:solidFill>
            <a:schemeClr val="bg1">
              <a:lumMod val="25000"/>
              <a:lumOff val="75000"/>
            </a:schemeClr>
          </a:solidFill>
          <a:ln w="285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880" b="1" dirty="0">
                <a:solidFill>
                  <a:schemeClr val="tx1"/>
                </a:solidFill>
                <a:latin typeface="Calibri"/>
                <a:cs typeface="Calibri"/>
              </a:rPr>
              <a:t>BLUEPRINT</a:t>
            </a:r>
          </a:p>
        </p:txBody>
      </p:sp>
      <p:sp>
        <p:nvSpPr>
          <p:cNvPr id="9" name="Pentagon 8"/>
          <p:cNvSpPr/>
          <p:nvPr/>
        </p:nvSpPr>
        <p:spPr>
          <a:xfrm>
            <a:off x="7868925" y="5306044"/>
            <a:ext cx="2296308" cy="581558"/>
          </a:xfrm>
          <a:prstGeom prst="homePlate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0" b="1" dirty="0">
                <a:solidFill>
                  <a:srgbClr val="FFFFFF"/>
                </a:solidFill>
              </a:rPr>
              <a:t>INSTANTIATE</a:t>
            </a:r>
          </a:p>
        </p:txBody>
      </p:sp>
      <p:sp>
        <p:nvSpPr>
          <p:cNvPr id="10" name="Rounded Rectangle 9"/>
          <p:cNvSpPr>
            <a:spLocks noChangeAspect="1"/>
          </p:cNvSpPr>
          <p:nvPr/>
        </p:nvSpPr>
        <p:spPr>
          <a:xfrm>
            <a:off x="10651926" y="4599090"/>
            <a:ext cx="2748742" cy="2009303"/>
          </a:xfrm>
          <a:prstGeom prst="roundRect">
            <a:avLst>
              <a:gd name="adj" fmla="val 3262"/>
            </a:avLst>
          </a:prstGeom>
          <a:solidFill>
            <a:srgbClr val="E17000"/>
          </a:solidFill>
          <a:ln w="28575" cmpd="sng">
            <a:solidFill>
              <a:srgbClr val="E17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880" b="1" dirty="0">
                <a:solidFill>
                  <a:schemeClr val="tx2"/>
                </a:solidFill>
                <a:latin typeface="Calibri"/>
                <a:cs typeface="Calibri"/>
              </a:rPr>
              <a:t>CLUSTER</a:t>
            </a:r>
          </a:p>
        </p:txBody>
      </p:sp>
      <p:sp>
        <p:nvSpPr>
          <p:cNvPr id="11" name="Rounded Rectangle 10"/>
          <p:cNvSpPr>
            <a:spLocks noChangeAspect="1"/>
          </p:cNvSpPr>
          <p:nvPr/>
        </p:nvSpPr>
        <p:spPr>
          <a:xfrm>
            <a:off x="4633491" y="4599090"/>
            <a:ext cx="2748742" cy="2009303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880" b="1" dirty="0" smtClean="0">
                <a:solidFill>
                  <a:schemeClr val="accent1"/>
                </a:solidFill>
                <a:latin typeface="Calibri"/>
                <a:cs typeface="Calibri"/>
              </a:rPr>
              <a:t>HOSTS</a:t>
            </a:r>
            <a:endParaRPr lang="en-US" sz="2880" b="1" dirty="0">
              <a:solidFill>
                <a:schemeClr val="accent1"/>
              </a:solidFill>
              <a:latin typeface="Calibri"/>
              <a:cs typeface="Calibri"/>
            </a:endParaRPr>
          </a:p>
        </p:txBody>
      </p:sp>
      <p:sp>
        <p:nvSpPr>
          <p:cNvPr id="12" name="Plus 11"/>
          <p:cNvSpPr/>
          <p:nvPr/>
        </p:nvSpPr>
        <p:spPr>
          <a:xfrm>
            <a:off x="3727401" y="5228292"/>
            <a:ext cx="778626" cy="737063"/>
          </a:xfrm>
          <a:prstGeom prst="mathPlus">
            <a:avLst/>
          </a:prstGeom>
          <a:solidFill>
            <a:srgbClr val="69BE28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</p:spTree>
    <p:extLst>
      <p:ext uri="{BB962C8B-B14F-4D97-AF65-F5344CB8AC3E}">
        <p14:creationId xmlns:p14="http://schemas.microsoft.com/office/powerpoint/2010/main" val="756548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Blueprints API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754505" y="1660558"/>
            <a:ext cx="2197330" cy="231648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/>
            <a:r>
              <a:rPr lang="en-US" sz="2640" dirty="0">
                <a:solidFill>
                  <a:schemeClr val="tx2"/>
                </a:solidFill>
                <a:latin typeface="Courier"/>
                <a:cs typeface="Courier"/>
              </a:rPr>
              <a:t>BLUEPRINT</a:t>
            </a:r>
          </a:p>
        </p:txBody>
      </p:sp>
      <p:sp>
        <p:nvSpPr>
          <p:cNvPr id="4" name="Rectangle 3"/>
          <p:cNvSpPr/>
          <p:nvPr/>
        </p:nvSpPr>
        <p:spPr>
          <a:xfrm>
            <a:off x="4893945" y="2596596"/>
            <a:ext cx="6088526" cy="498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40" dirty="0">
                <a:latin typeface="Courier"/>
                <a:cs typeface="Courier"/>
              </a:rPr>
              <a:t>POST /blueprints/my-blueprint</a:t>
            </a:r>
          </a:p>
        </p:txBody>
      </p:sp>
      <p:sp>
        <p:nvSpPr>
          <p:cNvPr id="6" name="Rectangle 5"/>
          <p:cNvSpPr/>
          <p:nvPr/>
        </p:nvSpPr>
        <p:spPr>
          <a:xfrm>
            <a:off x="4893945" y="5113142"/>
            <a:ext cx="5070619" cy="4985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40" dirty="0">
                <a:latin typeface="Courier"/>
                <a:cs typeface="Courier"/>
              </a:rPr>
              <a:t>POST /clusters/</a:t>
            </a:r>
            <a:r>
              <a:rPr lang="en-US" sz="2640" dirty="0" err="1">
                <a:latin typeface="Courier"/>
                <a:cs typeface="Courier"/>
              </a:rPr>
              <a:t>MyCluster</a:t>
            </a:r>
            <a:endParaRPr lang="en-US" sz="2640" dirty="0">
              <a:latin typeface="Courier"/>
              <a:cs typeface="Courier"/>
            </a:endParaRPr>
          </a:p>
        </p:txBody>
      </p:sp>
      <p:sp>
        <p:nvSpPr>
          <p:cNvPr id="7" name="Oval 6"/>
          <p:cNvSpPr/>
          <p:nvPr/>
        </p:nvSpPr>
        <p:spPr>
          <a:xfrm>
            <a:off x="4222741" y="2596597"/>
            <a:ext cx="459971" cy="459971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40" b="1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8" name="Oval 7"/>
          <p:cNvSpPr/>
          <p:nvPr/>
        </p:nvSpPr>
        <p:spPr>
          <a:xfrm>
            <a:off x="4222741" y="5113143"/>
            <a:ext cx="459971" cy="459971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40" b="1" dirty="0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9" name="Rectangle 8"/>
          <p:cNvSpPr/>
          <p:nvPr/>
        </p:nvSpPr>
        <p:spPr>
          <a:xfrm>
            <a:off x="1754505" y="4184888"/>
            <a:ext cx="2197330" cy="231648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wrap="square" anchor="ctr">
            <a:noAutofit/>
          </a:bodyPr>
          <a:lstStyle/>
          <a:p>
            <a:pPr algn="ctr"/>
            <a:r>
              <a:rPr lang="en-US" sz="2640" dirty="0">
                <a:solidFill>
                  <a:schemeClr val="tx2"/>
                </a:solidFill>
                <a:latin typeface="Courier"/>
                <a:cs typeface="Courier"/>
              </a:rPr>
              <a:t>CLUSTER</a:t>
            </a:r>
          </a:p>
          <a:p>
            <a:pPr algn="ctr"/>
            <a:r>
              <a:rPr lang="en-US" sz="2640" dirty="0">
                <a:solidFill>
                  <a:schemeClr val="tx2"/>
                </a:solidFill>
                <a:latin typeface="Courier"/>
                <a:cs typeface="Courier"/>
              </a:rPr>
              <a:t>CREATION</a:t>
            </a:r>
          </a:p>
          <a:p>
            <a:pPr algn="ctr"/>
            <a:r>
              <a:rPr lang="en-US" sz="2640" dirty="0">
                <a:solidFill>
                  <a:schemeClr val="tx2"/>
                </a:solidFill>
                <a:latin typeface="Courier"/>
                <a:cs typeface="Courier"/>
              </a:rPr>
              <a:t>TEMPLATE</a:t>
            </a:r>
          </a:p>
        </p:txBody>
      </p:sp>
    </p:spTree>
    <p:extLst>
      <p:ext uri="{BB962C8B-B14F-4D97-AF65-F5344CB8AC3E}">
        <p14:creationId xmlns:p14="http://schemas.microsoft.com/office/powerpoint/2010/main" val="70319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Single-</a:t>
            </a:r>
            <a:r>
              <a:rPr lang="en-US" dirty="0" smtClean="0"/>
              <a:t>Node Cluster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10526" y="1726782"/>
            <a:ext cx="6382513" cy="5816977"/>
          </a:xfrm>
          <a:prstGeom prst="rect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latin typeface="Courier"/>
                <a:cs typeface="Courier"/>
              </a:rPr>
              <a:t>{</a:t>
            </a:r>
          </a:p>
          <a:p>
            <a:r>
              <a:rPr lang="nl-NL" sz="1200" dirty="0">
                <a:latin typeface="Courier"/>
                <a:cs typeface="Courier"/>
              </a:rPr>
              <a:t> "</a:t>
            </a:r>
            <a:r>
              <a:rPr lang="nl-NL" sz="1200" dirty="0" err="1">
                <a:latin typeface="Courier"/>
                <a:cs typeface="Courier"/>
              </a:rPr>
              <a:t>configurations</a:t>
            </a:r>
            <a:r>
              <a:rPr lang="nl-NL" sz="1200" dirty="0">
                <a:latin typeface="Courier"/>
                <a:cs typeface="Courier"/>
              </a:rPr>
              <a:t>" : [</a:t>
            </a:r>
          </a:p>
          <a:p>
            <a:r>
              <a:rPr lang="nl-NL" sz="1200" dirty="0">
                <a:latin typeface="Courier"/>
                <a:cs typeface="Courier"/>
              </a:rPr>
              <a:t>    {</a:t>
            </a:r>
          </a:p>
          <a:p>
            <a:r>
              <a:rPr lang="nl-NL" sz="1200" dirty="0">
                <a:latin typeface="Courier"/>
                <a:cs typeface="Courier"/>
              </a:rPr>
              <a:t>      ”</a:t>
            </a:r>
            <a:r>
              <a:rPr lang="nl-NL" sz="1200" dirty="0" err="1">
                <a:latin typeface="Courier"/>
                <a:cs typeface="Courier"/>
              </a:rPr>
              <a:t>hdfs</a:t>
            </a:r>
            <a:r>
              <a:rPr lang="nl-NL" sz="1200" dirty="0">
                <a:latin typeface="Courier"/>
                <a:cs typeface="Courier"/>
              </a:rPr>
              <a:t>-site" : {</a:t>
            </a:r>
          </a:p>
          <a:p>
            <a:r>
              <a:rPr lang="nl-NL" sz="1200" dirty="0">
                <a:latin typeface="Courier"/>
                <a:cs typeface="Courier"/>
              </a:rPr>
              <a:t>	  "</a:t>
            </a:r>
            <a:r>
              <a:rPr lang="nl-NL" sz="1200" dirty="0" err="1">
                <a:latin typeface="Courier"/>
                <a:cs typeface="Courier"/>
              </a:rPr>
              <a:t>dfs.namenode.name.dir</a:t>
            </a:r>
            <a:r>
              <a:rPr lang="nl-NL" sz="1200" dirty="0">
                <a:latin typeface="Courier"/>
                <a:cs typeface="Courier"/>
              </a:rPr>
              <a:t>" : ”/</a:t>
            </a:r>
            <a:r>
              <a:rPr lang="nl-NL" sz="1200" dirty="0" err="1">
                <a:latin typeface="Courier"/>
                <a:cs typeface="Courier"/>
              </a:rPr>
              <a:t>hadoop</a:t>
            </a:r>
            <a:r>
              <a:rPr lang="nl-NL" sz="1200" dirty="0">
                <a:latin typeface="Courier"/>
                <a:cs typeface="Courier"/>
              </a:rPr>
              <a:t>/</a:t>
            </a:r>
            <a:r>
              <a:rPr lang="nl-NL" sz="1200" dirty="0" err="1">
                <a:latin typeface="Courier"/>
                <a:cs typeface="Courier"/>
              </a:rPr>
              <a:t>nn</a:t>
            </a:r>
            <a:r>
              <a:rPr lang="nl-NL" sz="1200" dirty="0">
                <a:latin typeface="Courier"/>
                <a:cs typeface="Courier"/>
              </a:rPr>
              <a:t>"</a:t>
            </a:r>
          </a:p>
          <a:p>
            <a:r>
              <a:rPr lang="nl-NL" sz="1200" dirty="0">
                <a:latin typeface="Courier"/>
                <a:cs typeface="Courier"/>
              </a:rPr>
              <a:t>      }</a:t>
            </a:r>
          </a:p>
          <a:p>
            <a:r>
              <a:rPr lang="nl-NL" sz="1200" dirty="0">
                <a:latin typeface="Courier"/>
                <a:cs typeface="Courier"/>
              </a:rPr>
              <a:t>    }</a:t>
            </a:r>
          </a:p>
          <a:p>
            <a:r>
              <a:rPr lang="nl-NL" sz="1200" dirty="0">
                <a:latin typeface="Courier"/>
                <a:cs typeface="Courier"/>
              </a:rPr>
              <a:t>  ],</a:t>
            </a:r>
          </a:p>
          <a:p>
            <a:r>
              <a:rPr lang="nl-NL" sz="1200" dirty="0">
                <a:latin typeface="Courier"/>
                <a:cs typeface="Courier"/>
              </a:rPr>
              <a:t> </a:t>
            </a:r>
            <a:r>
              <a:rPr lang="en-US" sz="1200" dirty="0">
                <a:latin typeface="Courier"/>
                <a:cs typeface="Courier"/>
              </a:rPr>
              <a:t> "</a:t>
            </a:r>
            <a:r>
              <a:rPr lang="en-US" sz="1200" dirty="0" err="1">
                <a:latin typeface="Courier"/>
                <a:cs typeface="Courier"/>
              </a:rPr>
              <a:t>host_groups</a:t>
            </a:r>
            <a:r>
              <a:rPr lang="en-US" sz="1200" dirty="0">
                <a:latin typeface="Courier"/>
                <a:cs typeface="Courier"/>
              </a:rPr>
              <a:t>" : [</a:t>
            </a:r>
          </a:p>
          <a:p>
            <a:r>
              <a:rPr lang="en-US" sz="1200" dirty="0">
                <a:latin typeface="Courier"/>
                <a:cs typeface="Courier"/>
              </a:rPr>
              <a:t>    {</a:t>
            </a:r>
          </a:p>
          <a:p>
            <a:r>
              <a:rPr lang="en-US" sz="1200" dirty="0">
                <a:latin typeface="Courier"/>
                <a:cs typeface="Courier"/>
              </a:rPr>
              <a:t>      "name" : ”</a:t>
            </a:r>
            <a:r>
              <a:rPr lang="en-US" sz="1200" dirty="0" err="1">
                <a:latin typeface="Courier"/>
                <a:cs typeface="Courier"/>
              </a:rPr>
              <a:t>uber</a:t>
            </a:r>
            <a:r>
              <a:rPr lang="en-US" sz="1200" dirty="0">
                <a:latin typeface="Courier"/>
                <a:cs typeface="Courier"/>
              </a:rPr>
              <a:t>-host",</a:t>
            </a:r>
          </a:p>
          <a:p>
            <a:r>
              <a:rPr lang="en-US" sz="1200" dirty="0">
                <a:latin typeface="Courier"/>
                <a:cs typeface="Courier"/>
              </a:rPr>
              <a:t>      "components" : [</a:t>
            </a:r>
          </a:p>
          <a:p>
            <a:r>
              <a:rPr lang="en-US" sz="1200" dirty="0">
                <a:latin typeface="Courier"/>
                <a:cs typeface="Courier"/>
              </a:rPr>
              <a:t>      { "name" : "NAMENODE” },</a:t>
            </a:r>
          </a:p>
          <a:p>
            <a:r>
              <a:rPr lang="en-US" sz="1200" dirty="0">
                <a:latin typeface="Courier"/>
                <a:cs typeface="Courier"/>
              </a:rPr>
              <a:t>      { "name" : "SECONDARY_NAMENODE” },        </a:t>
            </a:r>
          </a:p>
          <a:p>
            <a:r>
              <a:rPr lang="en-US" sz="1200" dirty="0">
                <a:latin typeface="Courier"/>
                <a:cs typeface="Courier"/>
              </a:rPr>
              <a:t>      { "name" : "DATANODE” },</a:t>
            </a:r>
          </a:p>
          <a:p>
            <a:r>
              <a:rPr lang="en-US" sz="1200" dirty="0">
                <a:latin typeface="Courier"/>
                <a:cs typeface="Courier"/>
              </a:rPr>
              <a:t>      { "name" : "HDFS_CLIENT” },</a:t>
            </a:r>
          </a:p>
          <a:p>
            <a:r>
              <a:rPr lang="en-US" sz="1200" dirty="0">
                <a:latin typeface="Courier"/>
                <a:cs typeface="Courier"/>
              </a:rPr>
              <a:t>      { "name" : "RESOURCEMANAGER” },</a:t>
            </a:r>
          </a:p>
          <a:p>
            <a:r>
              <a:rPr lang="en-US" sz="1200" dirty="0">
                <a:latin typeface="Courier"/>
                <a:cs typeface="Courier"/>
              </a:rPr>
              <a:t>      { "name" : "NODEMANAGER” },</a:t>
            </a:r>
          </a:p>
          <a:p>
            <a:r>
              <a:rPr lang="en-US" sz="1200" dirty="0">
                <a:latin typeface="Courier"/>
                <a:cs typeface="Courier"/>
              </a:rPr>
              <a:t>      { "name" : "YARN_CLIENT” },</a:t>
            </a:r>
          </a:p>
          <a:p>
            <a:r>
              <a:rPr lang="en-US" sz="1200" dirty="0">
                <a:latin typeface="Courier"/>
                <a:cs typeface="Courier"/>
              </a:rPr>
              <a:t>      { "name" : "HISTORYSERVER” },</a:t>
            </a:r>
          </a:p>
          <a:p>
            <a:r>
              <a:rPr lang="en-US" sz="1200" dirty="0">
                <a:latin typeface="Courier"/>
                <a:cs typeface="Courier"/>
              </a:rPr>
              <a:t>      { "name" : "MAPREDUCE2_CLIENT” }</a:t>
            </a:r>
          </a:p>
          <a:p>
            <a:r>
              <a:rPr lang="en-US" sz="1200" dirty="0">
                <a:latin typeface="Courier"/>
                <a:cs typeface="Courier"/>
              </a:rPr>
              <a:t>      ],</a:t>
            </a:r>
          </a:p>
          <a:p>
            <a:r>
              <a:rPr lang="en-US" sz="1200" dirty="0">
                <a:latin typeface="Courier"/>
                <a:cs typeface="Courier"/>
              </a:rPr>
              <a:t>      "cardinality" : "1"</a:t>
            </a:r>
          </a:p>
          <a:p>
            <a:r>
              <a:rPr lang="en-US" sz="1200" dirty="0">
                <a:latin typeface="Courier"/>
                <a:cs typeface="Courier"/>
              </a:rPr>
              <a:t>    }</a:t>
            </a:r>
          </a:p>
          <a:p>
            <a:r>
              <a:rPr lang="en-US" sz="1200" dirty="0">
                <a:latin typeface="Courier"/>
                <a:cs typeface="Courier"/>
              </a:rPr>
              <a:t>  ],</a:t>
            </a:r>
          </a:p>
          <a:p>
            <a:r>
              <a:rPr lang="en-US" sz="1200" dirty="0">
                <a:latin typeface="Courier"/>
                <a:cs typeface="Courier"/>
              </a:rPr>
              <a:t>  "Blueprints" : {</a:t>
            </a:r>
          </a:p>
          <a:p>
            <a:r>
              <a:rPr lang="en-US" sz="1200" dirty="0">
                <a:latin typeface="Courier"/>
                <a:cs typeface="Courier"/>
              </a:rPr>
              <a:t>    "</a:t>
            </a:r>
            <a:r>
              <a:rPr lang="en-US" sz="1200" dirty="0" err="1">
                <a:latin typeface="Courier"/>
                <a:cs typeface="Courier"/>
              </a:rPr>
              <a:t>blueprint_name</a:t>
            </a:r>
            <a:r>
              <a:rPr lang="en-US" sz="1200" dirty="0">
                <a:latin typeface="Courier"/>
                <a:cs typeface="Courier"/>
              </a:rPr>
              <a:t>" : "single-node-</a:t>
            </a:r>
            <a:r>
              <a:rPr lang="en-US" sz="1200" dirty="0" err="1">
                <a:latin typeface="Courier"/>
                <a:cs typeface="Courier"/>
              </a:rPr>
              <a:t>hdfs</a:t>
            </a:r>
            <a:r>
              <a:rPr lang="en-US" sz="1200" dirty="0">
                <a:latin typeface="Courier"/>
                <a:cs typeface="Courier"/>
              </a:rPr>
              <a:t>-yarn",</a:t>
            </a:r>
          </a:p>
          <a:p>
            <a:r>
              <a:rPr lang="en-US" sz="1200" dirty="0">
                <a:latin typeface="Courier"/>
                <a:cs typeface="Courier"/>
              </a:rPr>
              <a:t>    "</a:t>
            </a:r>
            <a:r>
              <a:rPr lang="en-US" sz="1200" dirty="0" err="1">
                <a:latin typeface="Courier"/>
                <a:cs typeface="Courier"/>
              </a:rPr>
              <a:t>stack_name</a:t>
            </a:r>
            <a:r>
              <a:rPr lang="en-US" sz="1200" dirty="0">
                <a:latin typeface="Courier"/>
                <a:cs typeface="Courier"/>
              </a:rPr>
              <a:t>" : "HDP",</a:t>
            </a:r>
          </a:p>
          <a:p>
            <a:r>
              <a:rPr lang="en-US" sz="1200" dirty="0">
                <a:latin typeface="Courier"/>
                <a:cs typeface="Courier"/>
              </a:rPr>
              <a:t>    "</a:t>
            </a:r>
            <a:r>
              <a:rPr lang="en-US" sz="1200" dirty="0" err="1">
                <a:latin typeface="Courier"/>
                <a:cs typeface="Courier"/>
              </a:rPr>
              <a:t>stack_version</a:t>
            </a:r>
            <a:r>
              <a:rPr lang="en-US" sz="1200" dirty="0">
                <a:latin typeface="Courier"/>
                <a:cs typeface="Courier"/>
              </a:rPr>
              <a:t>" : "</a:t>
            </a:r>
            <a:r>
              <a:rPr lang="en-US" sz="1200" dirty="0" smtClean="0">
                <a:latin typeface="Courier"/>
                <a:cs typeface="Courier"/>
              </a:rPr>
              <a:t>2.2"</a:t>
            </a:r>
            <a:endParaRPr lang="en-US" sz="1200" dirty="0">
              <a:latin typeface="Courier"/>
              <a:cs typeface="Courier"/>
            </a:endParaRPr>
          </a:p>
          <a:p>
            <a:r>
              <a:rPr lang="en-US" sz="1200" dirty="0">
                <a:latin typeface="Courier"/>
                <a:cs typeface="Courier"/>
              </a:rPr>
              <a:t>  }</a:t>
            </a:r>
          </a:p>
          <a:p>
            <a:r>
              <a:rPr lang="en-US" sz="1200" dirty="0">
                <a:latin typeface="Courier"/>
                <a:cs typeface="Courier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7691944" y="4516982"/>
            <a:ext cx="6382513" cy="2492990"/>
          </a:xfrm>
          <a:prstGeom prst="rect">
            <a:avLst/>
          </a:prstGeom>
          <a:ln>
            <a:solidFill>
              <a:srgbClr val="8E8E8E"/>
            </a:solidFill>
          </a:ln>
        </p:spPr>
        <p:txBody>
          <a:bodyPr wrap="square">
            <a:spAutoFit/>
          </a:bodyPr>
          <a:lstStyle/>
          <a:p>
            <a:r>
              <a:rPr lang="en-US" sz="1200" dirty="0">
                <a:latin typeface="Courier"/>
                <a:cs typeface="Courier"/>
              </a:rPr>
              <a:t>{</a:t>
            </a:r>
          </a:p>
          <a:p>
            <a:r>
              <a:rPr lang="en-US" sz="1200" dirty="0">
                <a:latin typeface="Courier"/>
                <a:cs typeface="Courier"/>
              </a:rPr>
              <a:t>  "blueprint" : "single-node-</a:t>
            </a:r>
            <a:r>
              <a:rPr lang="en-US" sz="1200" dirty="0" err="1">
                <a:latin typeface="Courier"/>
                <a:cs typeface="Courier"/>
              </a:rPr>
              <a:t>hdfs</a:t>
            </a:r>
            <a:r>
              <a:rPr lang="en-US" sz="1200" dirty="0">
                <a:latin typeface="Courier"/>
                <a:cs typeface="Courier"/>
              </a:rPr>
              <a:t>-yarn",</a:t>
            </a:r>
          </a:p>
          <a:p>
            <a:r>
              <a:rPr lang="en-US" sz="1200" dirty="0">
                <a:latin typeface="Courier"/>
                <a:cs typeface="Courier"/>
              </a:rPr>
              <a:t>  "</a:t>
            </a:r>
            <a:r>
              <a:rPr lang="en-US" sz="1200" dirty="0" err="1">
                <a:latin typeface="Courier"/>
                <a:cs typeface="Courier"/>
              </a:rPr>
              <a:t>host_groups</a:t>
            </a:r>
            <a:r>
              <a:rPr lang="en-US" sz="1200" dirty="0">
                <a:latin typeface="Courier"/>
                <a:cs typeface="Courier"/>
              </a:rPr>
              <a:t>" :[</a:t>
            </a:r>
          </a:p>
          <a:p>
            <a:r>
              <a:rPr lang="en-US" sz="1200" dirty="0">
                <a:latin typeface="Courier"/>
                <a:cs typeface="Courier"/>
              </a:rPr>
              <a:t>    { </a:t>
            </a:r>
          </a:p>
          <a:p>
            <a:r>
              <a:rPr lang="en-US" sz="1200" dirty="0">
                <a:latin typeface="Courier"/>
                <a:cs typeface="Courier"/>
              </a:rPr>
              <a:t>      "name" : ”</a:t>
            </a:r>
            <a:r>
              <a:rPr lang="en-US" sz="1200" dirty="0" err="1">
                <a:latin typeface="Courier"/>
                <a:cs typeface="Courier"/>
              </a:rPr>
              <a:t>uber</a:t>
            </a:r>
            <a:r>
              <a:rPr lang="en-US" sz="1200" dirty="0">
                <a:latin typeface="Courier"/>
                <a:cs typeface="Courier"/>
              </a:rPr>
              <a:t>-host",  </a:t>
            </a:r>
          </a:p>
          <a:p>
            <a:r>
              <a:rPr lang="en-US" sz="1200" dirty="0">
                <a:latin typeface="Courier"/>
                <a:cs typeface="Courier"/>
              </a:rPr>
              <a:t>      "hosts" : [          </a:t>
            </a:r>
          </a:p>
          <a:p>
            <a:r>
              <a:rPr lang="en-US" sz="1200" dirty="0">
                <a:latin typeface="Courier"/>
                <a:cs typeface="Courier"/>
              </a:rPr>
              <a:t>        { </a:t>
            </a:r>
          </a:p>
          <a:p>
            <a:r>
              <a:rPr lang="en-US" sz="1200" dirty="0">
                <a:latin typeface="Courier"/>
                <a:cs typeface="Courier"/>
              </a:rPr>
              <a:t>          "</a:t>
            </a:r>
            <a:r>
              <a:rPr lang="en-US" sz="1200" dirty="0" err="1">
                <a:latin typeface="Courier"/>
                <a:cs typeface="Courier"/>
              </a:rPr>
              <a:t>fqdn</a:t>
            </a:r>
            <a:r>
              <a:rPr lang="en-US" sz="1200" dirty="0">
                <a:latin typeface="Courier"/>
                <a:cs typeface="Courier"/>
              </a:rPr>
              <a:t>" : "c6401.ambari.apache.org”</a:t>
            </a:r>
          </a:p>
          <a:p>
            <a:r>
              <a:rPr lang="en-US" sz="1200" dirty="0">
                <a:latin typeface="Courier"/>
                <a:cs typeface="Courier"/>
              </a:rPr>
              <a:t>	  }</a:t>
            </a:r>
          </a:p>
          <a:p>
            <a:r>
              <a:rPr lang="en-US" sz="1200" dirty="0">
                <a:latin typeface="Courier"/>
                <a:cs typeface="Courier"/>
              </a:rPr>
              <a:t>      ]</a:t>
            </a:r>
          </a:p>
          <a:p>
            <a:r>
              <a:rPr lang="en-US" sz="1200" dirty="0">
                <a:latin typeface="Courier"/>
                <a:cs typeface="Courier"/>
              </a:rPr>
              <a:t>    }</a:t>
            </a:r>
          </a:p>
          <a:p>
            <a:r>
              <a:rPr lang="en-US" sz="1200" dirty="0">
                <a:latin typeface="Courier"/>
                <a:cs typeface="Courier"/>
              </a:rPr>
              <a:t>  ]</a:t>
            </a:r>
          </a:p>
          <a:p>
            <a:r>
              <a:rPr lang="en-US" sz="1200" dirty="0">
                <a:latin typeface="Courier"/>
                <a:cs typeface="Courier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910526" y="1299957"/>
            <a:ext cx="6382513" cy="49859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640" dirty="0">
                <a:solidFill>
                  <a:schemeClr val="tx2"/>
                </a:solidFill>
                <a:latin typeface="Courier"/>
                <a:cs typeface="Courier"/>
              </a:rPr>
              <a:t>BLUEPRINT</a:t>
            </a:r>
          </a:p>
        </p:txBody>
      </p:sp>
      <p:sp>
        <p:nvSpPr>
          <p:cNvPr id="7" name="Rectangle 6"/>
          <p:cNvSpPr/>
          <p:nvPr/>
        </p:nvSpPr>
        <p:spPr>
          <a:xfrm>
            <a:off x="7691944" y="4057411"/>
            <a:ext cx="6382513" cy="49859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2640" dirty="0">
                <a:solidFill>
                  <a:schemeClr val="tx2"/>
                </a:solidFill>
                <a:latin typeface="Courier"/>
                <a:cs typeface="Courier"/>
              </a:rPr>
              <a:t>CLUSTER CREATION TEMPLATE</a:t>
            </a:r>
          </a:p>
        </p:txBody>
      </p:sp>
      <p:sp>
        <p:nvSpPr>
          <p:cNvPr id="8" name="Left Arrow 7"/>
          <p:cNvSpPr/>
          <p:nvPr/>
        </p:nvSpPr>
        <p:spPr>
          <a:xfrm>
            <a:off x="6303158" y="2019208"/>
            <a:ext cx="683314" cy="639680"/>
          </a:xfrm>
          <a:prstGeom prst="lef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9" name="Left Arrow 8"/>
          <p:cNvSpPr/>
          <p:nvPr/>
        </p:nvSpPr>
        <p:spPr>
          <a:xfrm>
            <a:off x="6303158" y="4516982"/>
            <a:ext cx="683314" cy="639680"/>
          </a:xfrm>
          <a:prstGeom prst="lef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10" name="Left Arrow 9"/>
          <p:cNvSpPr/>
          <p:nvPr/>
        </p:nvSpPr>
        <p:spPr>
          <a:xfrm>
            <a:off x="6303158" y="6855631"/>
            <a:ext cx="683314" cy="639680"/>
          </a:xfrm>
          <a:prstGeom prst="lef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11" name="Left Arrow 10"/>
          <p:cNvSpPr/>
          <p:nvPr/>
        </p:nvSpPr>
        <p:spPr>
          <a:xfrm>
            <a:off x="13217544" y="4558544"/>
            <a:ext cx="683314" cy="639680"/>
          </a:xfrm>
          <a:prstGeom prst="lef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12" name="Left Arrow 11"/>
          <p:cNvSpPr/>
          <p:nvPr/>
        </p:nvSpPr>
        <p:spPr>
          <a:xfrm>
            <a:off x="13217544" y="5651871"/>
            <a:ext cx="683314" cy="639680"/>
          </a:xfrm>
          <a:prstGeom prst="lef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13" name="TextBox 12"/>
          <p:cNvSpPr txBox="1"/>
          <p:nvPr/>
        </p:nvSpPr>
        <p:spPr>
          <a:xfrm>
            <a:off x="8364178" y="1491401"/>
            <a:ext cx="5710280" cy="1916818"/>
          </a:xfrm>
          <a:prstGeom prst="rect">
            <a:avLst/>
          </a:prstGeom>
        </p:spPr>
        <p:txBody>
          <a:bodyPr vert="horz" wrap="none" lIns="109728" tIns="54864" rIns="109728" bIns="54864" rtlCol="0">
            <a:normAutofit/>
          </a:bodyPr>
          <a:lstStyle/>
          <a:p>
            <a:pPr defTabSz="548640">
              <a:spcBef>
                <a:spcPct val="20000"/>
              </a:spcBef>
            </a:pPr>
            <a:r>
              <a:rPr lang="en-US" sz="2160" b="1" dirty="0" smtClean="0"/>
              <a:t>Description</a:t>
            </a:r>
          </a:p>
          <a:p>
            <a:pPr marL="342900" indent="-342900" defTabSz="548640">
              <a:spcBef>
                <a:spcPct val="20000"/>
              </a:spcBef>
              <a:buFont typeface="Arial"/>
              <a:buChar char="•"/>
            </a:pPr>
            <a:r>
              <a:rPr lang="en-US" sz="2000" dirty="0" smtClean="0"/>
              <a:t>Single-node cluster</a:t>
            </a:r>
          </a:p>
          <a:p>
            <a:pPr marL="342900" indent="-342900" defTabSz="548640">
              <a:spcBef>
                <a:spcPct val="20000"/>
              </a:spcBef>
              <a:buFont typeface="Arial"/>
              <a:buChar char="•"/>
            </a:pPr>
            <a:r>
              <a:rPr lang="en-US" sz="2000" dirty="0" smtClean="0"/>
              <a:t>Use HDP 2.2 Stack</a:t>
            </a:r>
          </a:p>
          <a:p>
            <a:pPr marL="342900" indent="-342900" defTabSz="548640">
              <a:spcBef>
                <a:spcPct val="20000"/>
              </a:spcBef>
              <a:buFont typeface="Arial"/>
              <a:buChar char="•"/>
            </a:pPr>
            <a:r>
              <a:rPr lang="en-US" sz="2000" dirty="0" smtClean="0"/>
              <a:t>HDFS + YARN + MR2</a:t>
            </a:r>
          </a:p>
          <a:p>
            <a:pPr marL="342900" indent="-342900" defTabSz="548640">
              <a:spcBef>
                <a:spcPct val="20000"/>
              </a:spcBef>
              <a:buFont typeface="Arial"/>
              <a:buChar char="•"/>
            </a:pPr>
            <a:r>
              <a:rPr lang="en-US" sz="2000" dirty="0" smtClean="0"/>
              <a:t>Everything on c6401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9274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4106765"/>
          </a:xfrm>
        </p:spPr>
        <p:txBody>
          <a:bodyPr/>
          <a:lstStyle/>
          <a:p>
            <a:r>
              <a:rPr lang="en-US" dirty="0" smtClean="0"/>
              <a:t>Background, Release </a:t>
            </a:r>
            <a:r>
              <a:rPr lang="en-US" dirty="0" smtClean="0"/>
              <a:t>History</a:t>
            </a:r>
            <a:endParaRPr lang="en-US" dirty="0" smtClean="0"/>
          </a:p>
          <a:p>
            <a:r>
              <a:rPr lang="en-US" dirty="0" smtClean="0"/>
              <a:t>Ambari Alerts and Metrics</a:t>
            </a:r>
          </a:p>
          <a:p>
            <a:r>
              <a:rPr lang="en-US" dirty="0" smtClean="0"/>
              <a:t>Ambari Blueprints</a:t>
            </a:r>
          </a:p>
          <a:p>
            <a:r>
              <a:rPr lang="en-US" dirty="0" smtClean="0"/>
              <a:t>Security Setup (Kerberos, RBAC</a:t>
            </a:r>
            <a:r>
              <a:rPr lang="en-US" dirty="0" smtClean="0"/>
              <a:t>)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/>
              <a:t>Automated Cluster Upgrade</a:t>
            </a:r>
          </a:p>
          <a:p>
            <a:r>
              <a:rPr lang="en-US" dirty="0" smtClean="0"/>
              <a:t>Extensibility: Stacks and </a:t>
            </a:r>
            <a:r>
              <a:rPr lang="en-US" dirty="0" smtClean="0"/>
              <a:t>Views</a:t>
            </a:r>
          </a:p>
          <a:p>
            <a:r>
              <a:rPr lang="en-US" dirty="0" smtClean="0"/>
              <a:t>Demo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33041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841493" y="3024917"/>
            <a:ext cx="13194792" cy="807913"/>
          </a:xfrm>
        </p:spPr>
        <p:txBody>
          <a:bodyPr/>
          <a:lstStyle/>
          <a:p>
            <a:r>
              <a:rPr lang="en-US" dirty="0" smtClean="0"/>
              <a:t>Security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81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Authentication</a:t>
            </a:r>
            <a:endParaRPr lang="en-US" dirty="0"/>
          </a:p>
        </p:txBody>
      </p:sp>
      <p:sp>
        <p:nvSpPr>
          <p:cNvPr id="30" name="Content Placeholder 29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2250872"/>
          </a:xfrm>
        </p:spPr>
        <p:txBody>
          <a:bodyPr/>
          <a:lstStyle/>
          <a:p>
            <a:r>
              <a:rPr lang="en-US" dirty="0" smtClean="0"/>
              <a:t>Kerberos</a:t>
            </a:r>
          </a:p>
          <a:p>
            <a:r>
              <a:rPr lang="en-US" dirty="0" smtClean="0"/>
              <a:t>LDAP/AD</a:t>
            </a:r>
          </a:p>
          <a:p>
            <a:r>
              <a:rPr lang="en-US" dirty="0" smtClean="0"/>
              <a:t>PEM/Local Authentication</a:t>
            </a:r>
          </a:p>
          <a:p>
            <a:r>
              <a:rPr lang="en-US" dirty="0" smtClean="0"/>
              <a:t>Custom</a:t>
            </a:r>
          </a:p>
        </p:txBody>
      </p:sp>
    </p:spTree>
    <p:extLst>
      <p:ext uri="{BB962C8B-B14F-4D97-AF65-F5344CB8AC3E}">
        <p14:creationId xmlns:p14="http://schemas.microsoft.com/office/powerpoint/2010/main" val="200785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Kerberos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16700" y="2726267"/>
            <a:ext cx="1282895" cy="12861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2"/>
                </a:solidFill>
              </a:rPr>
              <a:t>Service </a:t>
            </a:r>
            <a:r>
              <a:rPr lang="en-US" sz="1400" dirty="0" smtClean="0">
                <a:solidFill>
                  <a:schemeClr val="tx2"/>
                </a:solidFill>
              </a:rPr>
              <a:t>Component A</a:t>
            </a:r>
          </a:p>
        </p:txBody>
      </p:sp>
      <p:sp>
        <p:nvSpPr>
          <p:cNvPr id="7" name="Rectangle 6"/>
          <p:cNvSpPr/>
          <p:nvPr/>
        </p:nvSpPr>
        <p:spPr>
          <a:xfrm>
            <a:off x="5565888" y="2726267"/>
            <a:ext cx="1282895" cy="12861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2"/>
                </a:solidFill>
              </a:rPr>
              <a:t>Service </a:t>
            </a:r>
            <a:r>
              <a:rPr lang="en-US" sz="1400" dirty="0" smtClean="0">
                <a:solidFill>
                  <a:schemeClr val="tx2"/>
                </a:solidFill>
              </a:rPr>
              <a:t>Component B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325386" y="2033516"/>
            <a:ext cx="7765575" cy="4217159"/>
          </a:xfrm>
          <a:prstGeom prst="rect">
            <a:avLst/>
          </a:prstGeom>
          <a:noFill/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endParaRPr lang="en-US" sz="2800" dirty="0" err="1" smtClean="0">
              <a:solidFill>
                <a:schemeClr val="tx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25387" y="2109172"/>
            <a:ext cx="7765574" cy="366254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800" dirty="0" smtClean="0"/>
              <a:t>Hadoop Cluster</a:t>
            </a:r>
          </a:p>
        </p:txBody>
      </p:sp>
      <p:sp>
        <p:nvSpPr>
          <p:cNvPr id="15" name="Can 14"/>
          <p:cNvSpPr/>
          <p:nvPr/>
        </p:nvSpPr>
        <p:spPr>
          <a:xfrm>
            <a:off x="11293475" y="4323467"/>
            <a:ext cx="1175849" cy="1400499"/>
          </a:xfrm>
          <a:prstGeom prst="can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0" dirty="0"/>
              <a:t>KDC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182314" y="3816787"/>
            <a:ext cx="964453" cy="3367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smtClean="0">
                <a:solidFill>
                  <a:schemeClr val="tx2"/>
                </a:solidFill>
              </a:rPr>
              <a:t>keytab</a:t>
            </a:r>
            <a:endParaRPr lang="en-US" sz="1400" dirty="0" smtClean="0">
              <a:solidFill>
                <a:schemeClr val="tx2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427422" y="3869385"/>
            <a:ext cx="964453" cy="3367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 err="1" smtClean="0">
                <a:solidFill>
                  <a:schemeClr val="tx2"/>
                </a:solidFill>
              </a:rPr>
              <a:t>keytab</a:t>
            </a:r>
            <a:endParaRPr lang="en-US" sz="1400" dirty="0" smtClean="0">
              <a:solidFill>
                <a:schemeClr val="tx2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388992" y="2726267"/>
            <a:ext cx="1282895" cy="12861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2"/>
                </a:solidFill>
              </a:rPr>
              <a:t>Service </a:t>
            </a:r>
            <a:r>
              <a:rPr lang="en-US" sz="1400" dirty="0" smtClean="0">
                <a:solidFill>
                  <a:schemeClr val="tx2"/>
                </a:solidFill>
              </a:rPr>
              <a:t>Component C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05418" y="3816787"/>
            <a:ext cx="964453" cy="3367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smtClean="0">
                <a:solidFill>
                  <a:schemeClr val="tx2"/>
                </a:solidFill>
              </a:rPr>
              <a:t>keytab</a:t>
            </a:r>
            <a:endParaRPr lang="en-US" sz="1400" dirty="0" smtClean="0">
              <a:solidFill>
                <a:schemeClr val="tx2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9239976" y="2726267"/>
            <a:ext cx="1282895" cy="12861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2"/>
                </a:solidFill>
              </a:rPr>
              <a:t>Service </a:t>
            </a:r>
            <a:r>
              <a:rPr lang="en-US" sz="1400" dirty="0" smtClean="0">
                <a:solidFill>
                  <a:schemeClr val="tx2"/>
                </a:solidFill>
              </a:rPr>
              <a:t>Component 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9856402" y="3816787"/>
            <a:ext cx="964453" cy="3367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smtClean="0">
                <a:solidFill>
                  <a:schemeClr val="tx2"/>
                </a:solidFill>
              </a:rPr>
              <a:t>keytab</a:t>
            </a:r>
            <a:endParaRPr lang="en-US" sz="1400" dirty="0" smtClean="0">
              <a:solidFill>
                <a:schemeClr val="tx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816700" y="4459874"/>
            <a:ext cx="1282895" cy="12861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2"/>
                </a:solidFill>
              </a:rPr>
              <a:t>Service </a:t>
            </a:r>
            <a:r>
              <a:rPr lang="en-US" sz="1400" dirty="0" smtClean="0">
                <a:solidFill>
                  <a:schemeClr val="tx2"/>
                </a:solidFill>
              </a:rPr>
              <a:t>Component X</a:t>
            </a:r>
          </a:p>
        </p:txBody>
      </p:sp>
      <p:sp>
        <p:nvSpPr>
          <p:cNvPr id="23" name="Rectangle 22"/>
          <p:cNvSpPr/>
          <p:nvPr/>
        </p:nvSpPr>
        <p:spPr>
          <a:xfrm>
            <a:off x="5565888" y="4459874"/>
            <a:ext cx="1282895" cy="12861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2"/>
                </a:solidFill>
              </a:rPr>
              <a:t>Service </a:t>
            </a:r>
            <a:r>
              <a:rPr lang="en-US" sz="1400" dirty="0" smtClean="0">
                <a:solidFill>
                  <a:schemeClr val="tx2"/>
                </a:solidFill>
              </a:rPr>
              <a:t>Component X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182314" y="5550394"/>
            <a:ext cx="964453" cy="3367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smtClean="0">
                <a:solidFill>
                  <a:schemeClr val="tx2"/>
                </a:solidFill>
              </a:rPr>
              <a:t>keytab</a:t>
            </a:r>
            <a:endParaRPr lang="en-US" sz="1400" dirty="0" smtClean="0">
              <a:solidFill>
                <a:schemeClr val="tx2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427422" y="5602992"/>
            <a:ext cx="964453" cy="3367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smtClean="0">
                <a:solidFill>
                  <a:schemeClr val="tx2"/>
                </a:solidFill>
              </a:rPr>
              <a:t>keytab</a:t>
            </a:r>
            <a:endParaRPr lang="en-US" sz="1400" dirty="0" smtClean="0">
              <a:solidFill>
                <a:schemeClr val="tx2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388992" y="4459874"/>
            <a:ext cx="1282895" cy="12861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tx2"/>
                </a:solidFill>
              </a:rPr>
              <a:t>Service </a:t>
            </a:r>
            <a:r>
              <a:rPr lang="en-US" sz="1400" dirty="0" smtClean="0">
                <a:solidFill>
                  <a:schemeClr val="tx2"/>
                </a:solidFill>
              </a:rPr>
              <a:t>Component X</a:t>
            </a:r>
          </a:p>
        </p:txBody>
      </p:sp>
      <p:sp>
        <p:nvSpPr>
          <p:cNvPr id="27" name="Rectangle 26"/>
          <p:cNvSpPr/>
          <p:nvPr/>
        </p:nvSpPr>
        <p:spPr>
          <a:xfrm>
            <a:off x="8005418" y="5550394"/>
            <a:ext cx="964453" cy="3367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smtClean="0">
                <a:solidFill>
                  <a:schemeClr val="tx2"/>
                </a:solidFill>
              </a:rPr>
              <a:t>keytab</a:t>
            </a:r>
            <a:endParaRPr lang="en-US" sz="1400" dirty="0" smtClean="0">
              <a:solidFill>
                <a:schemeClr val="tx2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239976" y="4459874"/>
            <a:ext cx="1282895" cy="12861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 smtClean="0">
                <a:solidFill>
                  <a:schemeClr val="tx2"/>
                </a:solidFill>
              </a:rPr>
              <a:t>Service Component X</a:t>
            </a:r>
          </a:p>
        </p:txBody>
      </p:sp>
      <p:sp>
        <p:nvSpPr>
          <p:cNvPr id="29" name="Rectangle 28"/>
          <p:cNvSpPr/>
          <p:nvPr/>
        </p:nvSpPr>
        <p:spPr>
          <a:xfrm>
            <a:off x="9856402" y="5550394"/>
            <a:ext cx="964453" cy="33671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smtClean="0">
                <a:solidFill>
                  <a:schemeClr val="tx2"/>
                </a:solidFill>
              </a:rPr>
              <a:t>keytab</a:t>
            </a:r>
            <a:endParaRPr lang="en-US" sz="1400" dirty="0" smtClean="0">
              <a:solidFill>
                <a:schemeClr val="tx2"/>
              </a:solidFill>
            </a:endParaRPr>
          </a:p>
        </p:txBody>
      </p:sp>
      <p:sp>
        <p:nvSpPr>
          <p:cNvPr id="31" name="Right Arrow 30"/>
          <p:cNvSpPr/>
          <p:nvPr/>
        </p:nvSpPr>
        <p:spPr>
          <a:xfrm>
            <a:off x="841494" y="2606536"/>
            <a:ext cx="2666994" cy="3333171"/>
          </a:xfrm>
          <a:prstGeom prst="rightArrow">
            <a:avLst>
              <a:gd name="adj1" fmla="val 76495"/>
              <a:gd name="adj2" fmla="val 19193"/>
            </a:avLst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800" dirty="0" smtClean="0">
                <a:solidFill>
                  <a:schemeClr val="tx2"/>
                </a:solidFill>
              </a:rPr>
              <a:t>Kerberos is used to secure the Components in the cluster. Kerberos identities are managed via “</a:t>
            </a:r>
            <a:r>
              <a:rPr lang="en-US" sz="1800" dirty="0" err="1" smtClean="0">
                <a:solidFill>
                  <a:schemeClr val="tx2"/>
                </a:solidFill>
              </a:rPr>
              <a:t>keytabs</a:t>
            </a:r>
            <a:r>
              <a:rPr lang="en-US" sz="1800" dirty="0" smtClean="0">
                <a:solidFill>
                  <a:schemeClr val="tx2"/>
                </a:solidFill>
              </a:rPr>
              <a:t>” on the Component hosts.</a:t>
            </a:r>
          </a:p>
        </p:txBody>
      </p:sp>
      <p:sp>
        <p:nvSpPr>
          <p:cNvPr id="32" name="Right Arrow 31"/>
          <p:cNvSpPr/>
          <p:nvPr/>
        </p:nvSpPr>
        <p:spPr>
          <a:xfrm flipH="1">
            <a:off x="12401023" y="4110883"/>
            <a:ext cx="1705944" cy="1828824"/>
          </a:xfrm>
          <a:prstGeom prst="rightArrow">
            <a:avLst>
              <a:gd name="adj1" fmla="val 76495"/>
              <a:gd name="adj2" fmla="val 19193"/>
            </a:avLst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800" dirty="0" smtClean="0">
                <a:solidFill>
                  <a:schemeClr val="tx2"/>
                </a:solidFill>
              </a:rPr>
              <a:t>Principals for the cluster are managed in the KDC.</a:t>
            </a:r>
          </a:p>
        </p:txBody>
      </p:sp>
    </p:spTree>
    <p:extLst>
      <p:ext uri="{BB962C8B-B14F-4D97-AF65-F5344CB8AC3E}">
        <p14:creationId xmlns:p14="http://schemas.microsoft.com/office/powerpoint/2010/main" val="54304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Automated Kerberos Security Setup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2" name="Content Placeholder 1"/>
          <p:cNvSpPr txBox="1">
            <a:spLocks/>
          </p:cNvSpPr>
          <p:nvPr/>
        </p:nvSpPr>
        <p:spPr>
          <a:xfrm>
            <a:off x="733236" y="1456364"/>
            <a:ext cx="6486718" cy="4766868"/>
          </a:xfrm>
          <a:prstGeom prst="rect">
            <a:avLst/>
          </a:prstGeom>
        </p:spPr>
        <p:txBody>
          <a:bodyPr/>
          <a:lstStyle>
            <a:lvl1pPr marL="342871" indent="-342871" algn="l" defTabSz="457161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1pPr>
            <a:lvl2pPr marL="742889" indent="-285726" algn="l" defTabSz="457161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2pPr>
            <a:lvl3pPr marL="1142904" indent="-228581" algn="l" defTabSz="457161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3pPr>
            <a:lvl4pPr marL="1600067" indent="-228581" algn="l" defTabSz="457161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4pPr>
            <a:lvl5pPr marL="2057229" indent="-228581" algn="l" defTabSz="457161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 charset="-128"/>
              </a:defRPr>
            </a:lvl5pPr>
            <a:lvl6pPr marL="2514391" indent="-228581" algn="l" defTabSz="45716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52" indent="-228581" algn="l" defTabSz="45716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15" indent="-228581" algn="l" defTabSz="45716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876" indent="-228581" algn="l" defTabSz="457161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accent1"/>
                </a:solidFill>
              </a:rPr>
              <a:t>Wizard Driven</a:t>
            </a:r>
            <a:r>
              <a:rPr lang="en-US" sz="2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/>
            </a:r>
            <a:br>
              <a:rPr lang="en-US" sz="2400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-US" sz="2400" dirty="0"/>
              <a:t>Simplify the experience of enabling and managing Kerberos </a:t>
            </a:r>
            <a:r>
              <a:rPr lang="en-US" sz="2400" dirty="0" smtClean="0"/>
              <a:t>security</a:t>
            </a:r>
            <a:endParaRPr lang="en-US" sz="2400" dirty="0"/>
          </a:p>
          <a:p>
            <a:pPr marL="0" indent="0">
              <a:spcBef>
                <a:spcPts val="2016"/>
              </a:spcBef>
              <a:buNone/>
            </a:pPr>
            <a:r>
              <a:rPr lang="en-US" sz="2400" b="1" dirty="0">
                <a:solidFill>
                  <a:schemeClr val="accent1"/>
                </a:solidFill>
              </a:rPr>
              <a:t>Automated and Manual Options</a:t>
            </a:r>
            <a:r>
              <a:rPr lang="en-US" sz="24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/>
            </a:r>
            <a:br>
              <a:rPr lang="en-US" sz="2400" dirty="0">
                <a:solidFill>
                  <a:schemeClr val="bg1">
                    <a:lumMod val="75000"/>
                    <a:lumOff val="25000"/>
                  </a:schemeClr>
                </a:solidFill>
              </a:rPr>
            </a:br>
            <a:r>
              <a:rPr lang="en-US" sz="2400" dirty="0"/>
              <a:t>Critical for today’s </a:t>
            </a:r>
            <a:r>
              <a:rPr lang="en-US" sz="2400" dirty="0" smtClean="0"/>
              <a:t>enterprise</a:t>
            </a:r>
          </a:p>
          <a:p>
            <a:pPr marL="0" indent="0">
              <a:spcBef>
                <a:spcPts val="2016"/>
              </a:spcBef>
              <a:buNone/>
            </a:pPr>
            <a:r>
              <a:rPr lang="en-US" sz="2400" b="1" dirty="0" smtClean="0">
                <a:solidFill>
                  <a:schemeClr val="accent1"/>
                </a:solidFill>
              </a:rPr>
              <a:t>Works </a:t>
            </a:r>
            <a:r>
              <a:rPr lang="en-US" sz="2400" b="1" dirty="0">
                <a:solidFill>
                  <a:schemeClr val="accent1"/>
                </a:solidFill>
              </a:rPr>
              <a:t>with Existing Kerberos Infrastructure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/>
            </a:r>
            <a:br>
              <a:rPr lang="en-US" sz="24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2400" dirty="0"/>
              <a:t>Such as Active Directory and MIT </a:t>
            </a:r>
            <a:r>
              <a:rPr lang="en-US" sz="2400" dirty="0" smtClean="0"/>
              <a:t>KDC</a:t>
            </a:r>
            <a:endParaRPr lang="en-US" sz="24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45970" y="1456365"/>
            <a:ext cx="5849424" cy="4707085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2209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841493" y="3024917"/>
            <a:ext cx="13194792" cy="807913"/>
          </a:xfrm>
        </p:spPr>
        <p:txBody>
          <a:bodyPr/>
          <a:lstStyle/>
          <a:p>
            <a:r>
              <a:rPr lang="en-US" dirty="0" smtClean="0"/>
              <a:t>Role-Based Access Control (RBAC)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53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Role-Based Access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387798"/>
          </a:xfrm>
        </p:spPr>
        <p:txBody>
          <a:bodyPr/>
          <a:lstStyle/>
          <a:p>
            <a:r>
              <a:rPr lang="en-US" dirty="0" smtClean="0"/>
              <a:t>Use “roles” for more granular division of control for cluster operations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841494" y="2392150"/>
          <a:ext cx="13167360" cy="40264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9252"/>
                <a:gridCol w="3016155"/>
                <a:gridCol w="7921953"/>
              </a:tblGrid>
              <a:tr h="631714">
                <a:tc>
                  <a:txBody>
                    <a:bodyPr/>
                    <a:lstStyle/>
                    <a:p>
                      <a:r>
                        <a:rPr lang="en-US" dirty="0" smtClean="0"/>
                        <a:t>Old Permission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New Role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Notable Permissions</a:t>
                      </a:r>
                      <a:endParaRPr lang="en-US" dirty="0"/>
                    </a:p>
                  </a:txBody>
                  <a:tcPr anchor="ctr"/>
                </a:tc>
              </a:tr>
              <a:tr h="631714">
                <a:tc>
                  <a:txBody>
                    <a:bodyPr/>
                    <a:lstStyle/>
                    <a:p>
                      <a:r>
                        <a:rPr lang="en-US" dirty="0" smtClean="0"/>
                        <a:t>Operator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 Administrator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Full operational control, including upgrades. Ambari Admins</a:t>
                      </a:r>
                      <a:r>
                        <a:rPr lang="en-US" baseline="0" dirty="0" smtClean="0"/>
                        <a:t> are implicitly granted this Role.</a:t>
                      </a:r>
                      <a:endParaRPr lang="en-US" dirty="0"/>
                    </a:p>
                  </a:txBody>
                  <a:tcPr anchor="ctr"/>
                </a:tc>
              </a:tr>
              <a:tr h="6317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 Operator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Adding and removing hosts.</a:t>
                      </a:r>
                      <a:endParaRPr lang="en-US" dirty="0"/>
                    </a:p>
                  </a:txBody>
                  <a:tcPr anchor="ctr"/>
                </a:tc>
              </a:tr>
              <a:tr h="6317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Service Administrator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Manage</a:t>
                      </a:r>
                      <a:r>
                        <a:rPr lang="en-US" baseline="0" dirty="0" smtClean="0"/>
                        <a:t> configurations, move components.</a:t>
                      </a:r>
                      <a:endParaRPr lang="en-US" dirty="0"/>
                    </a:p>
                  </a:txBody>
                  <a:tcPr anchor="ctr"/>
                </a:tc>
              </a:tr>
              <a:tr h="63171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Service Operator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Service stop and start and service-specific operations such as HDFS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Rebalance.</a:t>
                      </a:r>
                      <a:endParaRPr lang="en-US" dirty="0"/>
                    </a:p>
                  </a:txBody>
                  <a:tcPr anchor="ctr"/>
                </a:tc>
              </a:tr>
              <a:tr h="631714">
                <a:tc>
                  <a:txBody>
                    <a:bodyPr/>
                    <a:lstStyle/>
                    <a:p>
                      <a:r>
                        <a:rPr lang="en-US" dirty="0" smtClean="0"/>
                        <a:t>Read-Only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 User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View cluster</a:t>
                      </a:r>
                      <a:r>
                        <a:rPr lang="en-US" baseline="0" dirty="0" smtClean="0"/>
                        <a:t> service and host information.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841494" y="6540786"/>
            <a:ext cx="131673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chemeClr val="accent6"/>
                </a:solidFill>
              </a:rPr>
              <a:t>Note: Users </a:t>
            </a:r>
            <a:r>
              <a:rPr lang="en-US" b="1" dirty="0">
                <a:solidFill>
                  <a:schemeClr val="accent6"/>
                </a:solidFill>
              </a:rPr>
              <a:t>flagged as “</a:t>
            </a:r>
            <a:r>
              <a:rPr lang="en-US" b="1">
                <a:solidFill>
                  <a:schemeClr val="accent6"/>
                </a:solidFill>
              </a:rPr>
              <a:t>Ambari </a:t>
            </a:r>
            <a:r>
              <a:rPr lang="en-US" b="1" smtClean="0">
                <a:solidFill>
                  <a:schemeClr val="accent6"/>
                </a:solidFill>
              </a:rPr>
              <a:t>Admins</a:t>
            </a:r>
            <a:r>
              <a:rPr lang="en-US" b="1" dirty="0" smtClean="0">
                <a:solidFill>
                  <a:schemeClr val="accent6"/>
                </a:solidFill>
              </a:rPr>
              <a:t>” are implicitly </a:t>
            </a:r>
            <a:r>
              <a:rPr lang="en-US" b="1" dirty="0">
                <a:solidFill>
                  <a:schemeClr val="accent6"/>
                </a:solidFill>
              </a:rPr>
              <a:t>granted </a:t>
            </a:r>
            <a:r>
              <a:rPr lang="en-US" b="1" dirty="0" smtClean="0">
                <a:solidFill>
                  <a:schemeClr val="accent6"/>
                </a:solidFill>
              </a:rPr>
              <a:t>Cluster Administrator permission</a:t>
            </a:r>
            <a:r>
              <a:rPr lang="en-US" b="1" dirty="0">
                <a:solidFill>
                  <a:schemeClr val="accent6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87877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49257" y="1407290"/>
            <a:ext cx="10138444" cy="5942349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Managing Cluster Roles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145554" y="1325482"/>
            <a:ext cx="1997240" cy="52322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000" dirty="0" smtClean="0">
                <a:solidFill>
                  <a:schemeClr val="accent6"/>
                </a:solidFill>
              </a:rPr>
              <a:t>Assign roles to users or groups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7997588" y="1842448"/>
            <a:ext cx="3766782" cy="85980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10059695" y="1842448"/>
            <a:ext cx="1704675" cy="87043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1883514" y="4513357"/>
            <a:ext cx="1997240" cy="78483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000" dirty="0" smtClean="0">
                <a:solidFill>
                  <a:schemeClr val="accent6"/>
                </a:solidFill>
              </a:rPr>
              <a:t>Manage roles in Block or List View layouts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 flipV="1">
            <a:off x="12146507" y="2712879"/>
            <a:ext cx="682390" cy="1804531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93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Managing Cluster Roles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276" y="1378422"/>
            <a:ext cx="10334972" cy="58821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416001" y="571779"/>
            <a:ext cx="1997240" cy="52322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000" smtClean="0">
                <a:solidFill>
                  <a:schemeClr val="accent6"/>
                </a:solidFill>
              </a:rPr>
              <a:t>View users or groups</a:t>
            </a:r>
            <a:endParaRPr lang="en-US" sz="2000" dirty="0" smtClean="0">
              <a:solidFill>
                <a:schemeClr val="accent6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5268035" y="1088745"/>
            <a:ext cx="3766782" cy="859809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6264322" y="1088745"/>
            <a:ext cx="2770496" cy="105395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1522884" y="1145680"/>
            <a:ext cx="1997240" cy="523220"/>
          </a:xfrm>
          <a:prstGeom prst="rect">
            <a:avLst/>
          </a:prstGeom>
        </p:spPr>
        <p:txBody>
          <a:bodyPr vert="horz"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2000" dirty="0" smtClean="0">
                <a:solidFill>
                  <a:schemeClr val="accent6"/>
                </a:solidFill>
              </a:rPr>
              <a:t>Change current role assignment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9447375" y="1662646"/>
            <a:ext cx="2694326" cy="211778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61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Automated Cluster Upgrade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98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Automated Upgrade: Rolling or Express Choice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726065" y="1732172"/>
            <a:ext cx="2091988" cy="14685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b="1" dirty="0">
                <a:solidFill>
                  <a:schemeClr val="tx2"/>
                </a:solidFill>
              </a:rPr>
              <a:t>Check Prerequisites</a:t>
            </a:r>
          </a:p>
        </p:txBody>
      </p:sp>
      <p:sp>
        <p:nvSpPr>
          <p:cNvPr id="4" name="Rectangle 3"/>
          <p:cNvSpPr/>
          <p:nvPr/>
        </p:nvSpPr>
        <p:spPr>
          <a:xfrm>
            <a:off x="4085163" y="1732172"/>
            <a:ext cx="2091988" cy="14685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b="1" dirty="0">
                <a:solidFill>
                  <a:schemeClr val="tx2"/>
                </a:solidFill>
              </a:rPr>
              <a:t>Prepare</a:t>
            </a:r>
          </a:p>
        </p:txBody>
      </p:sp>
      <p:sp>
        <p:nvSpPr>
          <p:cNvPr id="5" name="Rectangle 4"/>
          <p:cNvSpPr/>
          <p:nvPr/>
        </p:nvSpPr>
        <p:spPr>
          <a:xfrm>
            <a:off x="6444261" y="1732172"/>
            <a:ext cx="2091988" cy="14685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b="1" dirty="0">
                <a:solidFill>
                  <a:schemeClr val="tx2"/>
                </a:solidFill>
              </a:rPr>
              <a:t>Register + Install</a:t>
            </a:r>
          </a:p>
        </p:txBody>
      </p:sp>
      <p:sp>
        <p:nvSpPr>
          <p:cNvPr id="6" name="Rectangle 5"/>
          <p:cNvSpPr/>
          <p:nvPr/>
        </p:nvSpPr>
        <p:spPr>
          <a:xfrm>
            <a:off x="8803359" y="1732172"/>
            <a:ext cx="2091988" cy="14685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b="1" dirty="0">
                <a:solidFill>
                  <a:schemeClr val="tx2"/>
                </a:solidFill>
              </a:rPr>
              <a:t>Perform Upgrade</a:t>
            </a:r>
          </a:p>
        </p:txBody>
      </p:sp>
      <p:sp>
        <p:nvSpPr>
          <p:cNvPr id="10" name="Rectangle 9"/>
          <p:cNvSpPr/>
          <p:nvPr/>
        </p:nvSpPr>
        <p:spPr>
          <a:xfrm>
            <a:off x="8803359" y="3515243"/>
            <a:ext cx="2091988" cy="1923012"/>
          </a:xfrm>
          <a:prstGeom prst="rect">
            <a:avLst/>
          </a:prstGeom>
          <a:noFill/>
          <a:ln>
            <a:solidFill>
              <a:srgbClr val="69BE2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1"/>
                </a:solidFill>
              </a:rPr>
              <a:t>Perform the </a:t>
            </a:r>
            <a:r>
              <a:rPr lang="en-US" sz="1680" dirty="0" smtClean="0">
                <a:solidFill>
                  <a:schemeClr val="tx1"/>
                </a:solidFill>
              </a:rPr>
              <a:t>upgrade</a:t>
            </a:r>
            <a:r>
              <a:rPr lang="en-US" sz="1680" dirty="0">
                <a:solidFill>
                  <a:schemeClr val="tx1"/>
                </a:solidFill>
              </a:rPr>
              <a:t>. The steps depend on upgrade method: </a:t>
            </a:r>
            <a:r>
              <a:rPr lang="en-US" sz="1680" b="1" dirty="0">
                <a:solidFill>
                  <a:schemeClr val="tx1"/>
                </a:solidFill>
              </a:rPr>
              <a:t>Rolling </a:t>
            </a:r>
            <a:r>
              <a:rPr lang="en-US" sz="1680" dirty="0">
                <a:solidFill>
                  <a:schemeClr val="tx1"/>
                </a:solidFill>
              </a:rPr>
              <a:t>or </a:t>
            </a:r>
            <a:r>
              <a:rPr lang="en-US" sz="1680" b="1" dirty="0">
                <a:solidFill>
                  <a:schemeClr val="tx1"/>
                </a:solidFill>
              </a:rPr>
              <a:t>Express</a:t>
            </a:r>
            <a:r>
              <a:rPr lang="en-US" sz="168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1162456" y="1732172"/>
            <a:ext cx="2091988" cy="14685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b="1" dirty="0">
                <a:solidFill>
                  <a:schemeClr val="tx2"/>
                </a:solidFill>
              </a:rPr>
              <a:t>Finalize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1162456" y="3518014"/>
            <a:ext cx="2091988" cy="1920241"/>
          </a:xfrm>
          <a:prstGeom prst="rect">
            <a:avLst/>
          </a:prstGeom>
          <a:noFill/>
          <a:ln>
            <a:solidFill>
              <a:srgbClr val="69BE2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1"/>
                </a:solidFill>
              </a:rPr>
              <a:t>Finalize the upgrade, making the </a:t>
            </a:r>
            <a:r>
              <a:rPr lang="en-US" sz="1680" b="1" dirty="0">
                <a:solidFill>
                  <a:schemeClr val="tx1"/>
                </a:solidFill>
              </a:rPr>
              <a:t>target</a:t>
            </a:r>
            <a:r>
              <a:rPr lang="en-US" sz="1680" dirty="0">
                <a:solidFill>
                  <a:schemeClr val="tx1"/>
                </a:solidFill>
              </a:rPr>
              <a:t> version the </a:t>
            </a:r>
            <a:r>
              <a:rPr lang="en-US" sz="1680" b="1" dirty="0">
                <a:solidFill>
                  <a:schemeClr val="tx1"/>
                </a:solidFill>
              </a:rPr>
              <a:t>current</a:t>
            </a:r>
            <a:r>
              <a:rPr lang="en-US" sz="1680" dirty="0">
                <a:solidFill>
                  <a:schemeClr val="tx1"/>
                </a:solidFill>
              </a:rPr>
              <a:t> version.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085163" y="3494467"/>
            <a:ext cx="2091988" cy="1923012"/>
          </a:xfrm>
          <a:prstGeom prst="rect">
            <a:avLst/>
          </a:prstGeom>
          <a:noFill/>
          <a:ln>
            <a:solidFill>
              <a:srgbClr val="69BE2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1"/>
                </a:solidFill>
              </a:rPr>
              <a:t>Perform the preparation steps, which include </a:t>
            </a:r>
            <a:r>
              <a:rPr lang="en-US" sz="1680" b="1" dirty="0">
                <a:solidFill>
                  <a:schemeClr val="tx1"/>
                </a:solidFill>
              </a:rPr>
              <a:t>making backups of critical cluster metadata</a:t>
            </a:r>
            <a:r>
              <a:rPr lang="en-US" sz="168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726065" y="3494467"/>
            <a:ext cx="2091988" cy="1923012"/>
          </a:xfrm>
          <a:prstGeom prst="rect">
            <a:avLst/>
          </a:prstGeom>
          <a:noFill/>
          <a:ln>
            <a:solidFill>
              <a:srgbClr val="69BE2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1"/>
                </a:solidFill>
              </a:rPr>
              <a:t>Review the </a:t>
            </a:r>
            <a:r>
              <a:rPr lang="en-US" sz="1680" b="1" dirty="0">
                <a:solidFill>
                  <a:schemeClr val="tx1"/>
                </a:solidFill>
              </a:rPr>
              <a:t>prerequisites</a:t>
            </a:r>
            <a:r>
              <a:rPr lang="en-US" sz="1680" dirty="0">
                <a:solidFill>
                  <a:schemeClr val="tx1"/>
                </a:solidFill>
              </a:rPr>
              <a:t> to confirm your cluster configuration is ready for upgrade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444261" y="3515243"/>
            <a:ext cx="2091988" cy="1923012"/>
          </a:xfrm>
          <a:prstGeom prst="rect">
            <a:avLst/>
          </a:prstGeom>
          <a:noFill/>
          <a:ln>
            <a:solidFill>
              <a:srgbClr val="69BE2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b="1" dirty="0">
                <a:solidFill>
                  <a:schemeClr val="tx1"/>
                </a:solidFill>
              </a:rPr>
              <a:t>Register </a:t>
            </a:r>
            <a:r>
              <a:rPr lang="en-US" sz="1680" dirty="0">
                <a:solidFill>
                  <a:schemeClr val="tx1"/>
                </a:solidFill>
              </a:rPr>
              <a:t>the </a:t>
            </a:r>
            <a:r>
              <a:rPr lang="en-US" sz="1680" dirty="0" smtClean="0">
                <a:solidFill>
                  <a:schemeClr val="tx1"/>
                </a:solidFill>
              </a:rPr>
              <a:t>software repository </a:t>
            </a:r>
            <a:r>
              <a:rPr lang="en-US" sz="1680" dirty="0">
                <a:solidFill>
                  <a:schemeClr val="tx1"/>
                </a:solidFill>
              </a:rPr>
              <a:t>and </a:t>
            </a:r>
            <a:r>
              <a:rPr lang="en-US" sz="1680" b="1" dirty="0" smtClean="0">
                <a:solidFill>
                  <a:schemeClr val="tx1"/>
                </a:solidFill>
              </a:rPr>
              <a:t>install </a:t>
            </a:r>
            <a:r>
              <a:rPr lang="en-US" sz="1680" dirty="0">
                <a:solidFill>
                  <a:schemeClr val="tx1"/>
                </a:solidFill>
              </a:rPr>
              <a:t>the </a:t>
            </a:r>
            <a:r>
              <a:rPr lang="en-US" sz="1680" b="1" dirty="0">
                <a:solidFill>
                  <a:schemeClr val="tx1"/>
                </a:solidFill>
              </a:rPr>
              <a:t>target</a:t>
            </a:r>
            <a:r>
              <a:rPr lang="en-US" sz="1680" dirty="0">
                <a:solidFill>
                  <a:schemeClr val="tx1"/>
                </a:solidFill>
              </a:rPr>
              <a:t> </a:t>
            </a:r>
            <a:r>
              <a:rPr lang="en-US" sz="1680" dirty="0" smtClean="0">
                <a:solidFill>
                  <a:schemeClr val="tx1"/>
                </a:solidFill>
              </a:rPr>
              <a:t>version </a:t>
            </a:r>
            <a:r>
              <a:rPr lang="en-US" sz="1680" dirty="0">
                <a:solidFill>
                  <a:schemeClr val="tx1"/>
                </a:solidFill>
              </a:rPr>
              <a:t>on the cluster.</a:t>
            </a:r>
          </a:p>
        </p:txBody>
      </p:sp>
      <p:sp>
        <p:nvSpPr>
          <p:cNvPr id="7" name="Right Arrow 6"/>
          <p:cNvSpPr/>
          <p:nvPr/>
        </p:nvSpPr>
        <p:spPr>
          <a:xfrm rot="19507342">
            <a:off x="8391212" y="5100354"/>
            <a:ext cx="1508869" cy="1207183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t" anchorCtr="0"/>
          <a:lstStyle/>
          <a:p>
            <a:pPr algn="l"/>
            <a:endParaRPr lang="en-US" sz="264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23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What is Apache Ambari?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9705474" y="1779902"/>
            <a:ext cx="4571999" cy="4845001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anchor="ctr">
            <a:normAutofit/>
          </a:bodyPr>
          <a:lstStyle/>
          <a:p>
            <a:pPr marL="111125" indent="0">
              <a:buNone/>
            </a:pPr>
            <a:r>
              <a:rPr lang="en-US" dirty="0">
                <a:solidFill>
                  <a:schemeClr val="tx2"/>
                </a:solidFill>
              </a:rPr>
              <a:t>A completely </a:t>
            </a:r>
            <a:r>
              <a:rPr lang="en-US" b="1" dirty="0">
                <a:solidFill>
                  <a:schemeClr val="tx2"/>
                </a:solidFill>
              </a:rPr>
              <a:t>open source </a:t>
            </a:r>
            <a:r>
              <a:rPr lang="en-US" dirty="0">
                <a:solidFill>
                  <a:schemeClr val="tx2"/>
                </a:solidFill>
              </a:rPr>
              <a:t>management platform for </a:t>
            </a:r>
            <a:r>
              <a:rPr lang="en-US" b="1" dirty="0">
                <a:solidFill>
                  <a:schemeClr val="tx2"/>
                </a:solidFill>
              </a:rPr>
              <a:t>provisioning, managing, monitoring and securing Apache Hadoop </a:t>
            </a:r>
            <a:r>
              <a:rPr lang="en-US" dirty="0">
                <a:solidFill>
                  <a:schemeClr val="tx2"/>
                </a:solidFill>
              </a:rPr>
              <a:t>clusters. Apache Ambari takes the guesswork out of operating Hadoop</a:t>
            </a:r>
            <a:r>
              <a:rPr lang="en-US" dirty="0" smtClean="0">
                <a:solidFill>
                  <a:schemeClr val="tx2"/>
                </a:solidFill>
              </a:rPr>
              <a:t>.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957" y="1956851"/>
            <a:ext cx="8398759" cy="449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424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Register New Version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5709431" cy="797141"/>
          </a:xfrm>
        </p:spPr>
        <p:txBody>
          <a:bodyPr/>
          <a:lstStyle/>
          <a:p>
            <a:pPr marL="411480" indent="-411480">
              <a:buFont typeface="Arial"/>
              <a:buChar char="•"/>
            </a:pPr>
            <a:r>
              <a:rPr lang="en-US" dirty="0" smtClean="0"/>
              <a:t>Register new version with Ambari</a:t>
            </a:r>
          </a:p>
          <a:p>
            <a:pPr marL="411480" indent="-411480">
              <a:buFont typeface="Arial"/>
              <a:buChar char="•"/>
            </a:pPr>
            <a:r>
              <a:rPr lang="en-US" dirty="0" smtClean="0"/>
              <a:t>Provide the Repository Base URLs for new version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12447" y="1327722"/>
            <a:ext cx="5776512" cy="604058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7051798" y="1898720"/>
            <a:ext cx="5421456" cy="20598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5504" y="4364180"/>
            <a:ext cx="2697480" cy="7924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7984" y="4336472"/>
            <a:ext cx="3017520" cy="914400"/>
          </a:xfrm>
          <a:prstGeom prst="rect">
            <a:avLst/>
          </a:prstGeom>
        </p:spPr>
      </p:pic>
      <p:sp>
        <p:nvSpPr>
          <p:cNvPr id="8" name="Pentagon 7"/>
          <p:cNvSpPr/>
          <p:nvPr/>
        </p:nvSpPr>
        <p:spPr>
          <a:xfrm>
            <a:off x="8258230" y="321178"/>
            <a:ext cx="1347568" cy="676350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Register</a:t>
            </a:r>
          </a:p>
        </p:txBody>
      </p:sp>
      <p:sp>
        <p:nvSpPr>
          <p:cNvPr id="9" name="Pentagon 8"/>
          <p:cNvSpPr/>
          <p:nvPr/>
        </p:nvSpPr>
        <p:spPr>
          <a:xfrm>
            <a:off x="9854152" y="321178"/>
            <a:ext cx="1347568" cy="676350"/>
          </a:xfrm>
          <a:prstGeom prst="homePlate">
            <a:avLst/>
          </a:prstGeom>
          <a:solidFill>
            <a:schemeClr val="accent1">
              <a:alpha val="3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Install</a:t>
            </a:r>
          </a:p>
        </p:txBody>
      </p:sp>
      <p:sp>
        <p:nvSpPr>
          <p:cNvPr id="10" name="Pentagon 9"/>
          <p:cNvSpPr/>
          <p:nvPr/>
        </p:nvSpPr>
        <p:spPr>
          <a:xfrm>
            <a:off x="11437282" y="321178"/>
            <a:ext cx="1347568" cy="676350"/>
          </a:xfrm>
          <a:prstGeom prst="homePlate">
            <a:avLst/>
          </a:prstGeom>
          <a:solidFill>
            <a:schemeClr val="accent1">
              <a:alpha val="3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Perform</a:t>
            </a:r>
          </a:p>
          <a:p>
            <a:pPr algn="ctr"/>
            <a:r>
              <a:rPr lang="en-US" sz="1680" dirty="0">
                <a:solidFill>
                  <a:schemeClr val="tx2"/>
                </a:solidFill>
              </a:rPr>
              <a:t>Upgrade</a:t>
            </a:r>
          </a:p>
        </p:txBody>
      </p:sp>
      <p:sp>
        <p:nvSpPr>
          <p:cNvPr id="11" name="Pentagon 10"/>
          <p:cNvSpPr/>
          <p:nvPr/>
        </p:nvSpPr>
        <p:spPr>
          <a:xfrm>
            <a:off x="12965745" y="321178"/>
            <a:ext cx="1347568" cy="676350"/>
          </a:xfrm>
          <a:prstGeom prst="homePlate">
            <a:avLst/>
          </a:prstGeom>
          <a:solidFill>
            <a:schemeClr val="accent1">
              <a:alpha val="3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Finalize</a:t>
            </a:r>
          </a:p>
        </p:txBody>
      </p:sp>
    </p:spTree>
    <p:extLst>
      <p:ext uri="{BB962C8B-B14F-4D97-AF65-F5344CB8AC3E}">
        <p14:creationId xmlns:p14="http://schemas.microsoft.com/office/powerpoint/2010/main" val="46168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Upgrade </a:t>
            </a:r>
            <a:r>
              <a:rPr lang="en-US" dirty="0" smtClean="0"/>
              <a:t>Choice: Rolling or Express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7106" y="1419726"/>
            <a:ext cx="7604760" cy="6096000"/>
          </a:xfrm>
          <a:prstGeom prst="rect">
            <a:avLst/>
          </a:prstGeom>
        </p:spPr>
      </p:pic>
      <p:sp>
        <p:nvSpPr>
          <p:cNvPr id="5" name="Pentagon 4"/>
          <p:cNvSpPr/>
          <p:nvPr/>
        </p:nvSpPr>
        <p:spPr>
          <a:xfrm>
            <a:off x="8258230" y="321178"/>
            <a:ext cx="1347568" cy="676350"/>
          </a:xfrm>
          <a:prstGeom prst="homePlate">
            <a:avLst/>
          </a:prstGeom>
          <a:solidFill>
            <a:schemeClr val="accent1">
              <a:alpha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Register</a:t>
            </a:r>
          </a:p>
        </p:txBody>
      </p:sp>
      <p:sp>
        <p:nvSpPr>
          <p:cNvPr id="6" name="Pentagon 5"/>
          <p:cNvSpPr/>
          <p:nvPr/>
        </p:nvSpPr>
        <p:spPr>
          <a:xfrm>
            <a:off x="9854152" y="321178"/>
            <a:ext cx="1347568" cy="676350"/>
          </a:xfrm>
          <a:prstGeom prst="homePlate">
            <a:avLst/>
          </a:prstGeom>
          <a:solidFill>
            <a:schemeClr val="accent1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Install</a:t>
            </a:r>
          </a:p>
        </p:txBody>
      </p:sp>
      <p:sp>
        <p:nvSpPr>
          <p:cNvPr id="7" name="Pentagon 6"/>
          <p:cNvSpPr/>
          <p:nvPr/>
        </p:nvSpPr>
        <p:spPr>
          <a:xfrm>
            <a:off x="11437282" y="321178"/>
            <a:ext cx="1347568" cy="676350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Perform</a:t>
            </a:r>
          </a:p>
          <a:p>
            <a:pPr algn="ctr"/>
            <a:r>
              <a:rPr lang="en-US" sz="1680" dirty="0">
                <a:solidFill>
                  <a:schemeClr val="tx2"/>
                </a:solidFill>
              </a:rPr>
              <a:t>Upgrade</a:t>
            </a:r>
          </a:p>
        </p:txBody>
      </p:sp>
      <p:sp>
        <p:nvSpPr>
          <p:cNvPr id="8" name="Pentagon 7"/>
          <p:cNvSpPr/>
          <p:nvPr/>
        </p:nvSpPr>
        <p:spPr>
          <a:xfrm>
            <a:off x="12965745" y="321178"/>
            <a:ext cx="1347568" cy="676350"/>
          </a:xfrm>
          <a:prstGeom prst="homePlate">
            <a:avLst/>
          </a:prstGeom>
          <a:solidFill>
            <a:schemeClr val="accent1">
              <a:alpha val="3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Finalize</a:t>
            </a:r>
          </a:p>
        </p:txBody>
      </p:sp>
    </p:spTree>
    <p:extLst>
      <p:ext uri="{BB962C8B-B14F-4D97-AF65-F5344CB8AC3E}">
        <p14:creationId xmlns:p14="http://schemas.microsoft.com/office/powerpoint/2010/main" val="186944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Upgrade Choice: Rolling or Express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505" y="1518463"/>
            <a:ext cx="7233786" cy="5781497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1199404" y="4820361"/>
            <a:ext cx="2596052" cy="1798946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New options to handle failures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795456" y="5123015"/>
            <a:ext cx="3966864" cy="1283400"/>
          </a:xfrm>
          <a:prstGeom prst="rect">
            <a:avLst/>
          </a:prstGeom>
          <a:noFill/>
          <a:ln w="38100" cmpd="sng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t" anchorCtr="0"/>
          <a:lstStyle/>
          <a:p>
            <a:pPr algn="l"/>
            <a:endParaRPr lang="en-US" sz="2640" dirty="0">
              <a:solidFill>
                <a:schemeClr val="bg2"/>
              </a:solidFill>
            </a:endParaRPr>
          </a:p>
        </p:txBody>
      </p:sp>
      <p:sp>
        <p:nvSpPr>
          <p:cNvPr id="7" name="Pentagon 6"/>
          <p:cNvSpPr/>
          <p:nvPr/>
        </p:nvSpPr>
        <p:spPr>
          <a:xfrm>
            <a:off x="8258230" y="321178"/>
            <a:ext cx="1347568" cy="676350"/>
          </a:xfrm>
          <a:prstGeom prst="homePlate">
            <a:avLst/>
          </a:prstGeom>
          <a:solidFill>
            <a:schemeClr val="accent1">
              <a:alpha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Register</a:t>
            </a:r>
          </a:p>
        </p:txBody>
      </p:sp>
      <p:sp>
        <p:nvSpPr>
          <p:cNvPr id="8" name="Pentagon 7"/>
          <p:cNvSpPr/>
          <p:nvPr/>
        </p:nvSpPr>
        <p:spPr>
          <a:xfrm>
            <a:off x="9854152" y="321178"/>
            <a:ext cx="1347568" cy="676350"/>
          </a:xfrm>
          <a:prstGeom prst="homePlate">
            <a:avLst/>
          </a:prstGeom>
          <a:solidFill>
            <a:schemeClr val="accent1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Install</a:t>
            </a:r>
          </a:p>
        </p:txBody>
      </p:sp>
      <p:sp>
        <p:nvSpPr>
          <p:cNvPr id="9" name="Pentagon 8"/>
          <p:cNvSpPr/>
          <p:nvPr/>
        </p:nvSpPr>
        <p:spPr>
          <a:xfrm>
            <a:off x="11437282" y="321178"/>
            <a:ext cx="1347568" cy="676350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Perform</a:t>
            </a:r>
          </a:p>
          <a:p>
            <a:pPr algn="ctr"/>
            <a:r>
              <a:rPr lang="en-US" sz="1680" dirty="0">
                <a:solidFill>
                  <a:schemeClr val="tx2"/>
                </a:solidFill>
              </a:rPr>
              <a:t>Upgrade</a:t>
            </a:r>
          </a:p>
        </p:txBody>
      </p:sp>
      <p:sp>
        <p:nvSpPr>
          <p:cNvPr id="10" name="Pentagon 9"/>
          <p:cNvSpPr/>
          <p:nvPr/>
        </p:nvSpPr>
        <p:spPr>
          <a:xfrm>
            <a:off x="12965745" y="321178"/>
            <a:ext cx="1347568" cy="676350"/>
          </a:xfrm>
          <a:prstGeom prst="homePlate">
            <a:avLst/>
          </a:prstGeom>
          <a:solidFill>
            <a:schemeClr val="accent1">
              <a:alpha val="3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Finalize</a:t>
            </a:r>
          </a:p>
        </p:txBody>
      </p:sp>
    </p:spTree>
    <p:extLst>
      <p:ext uri="{BB962C8B-B14F-4D97-AF65-F5344CB8AC3E}">
        <p14:creationId xmlns:p14="http://schemas.microsoft.com/office/powerpoint/2010/main" val="1282478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Wizard Driven Experience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844517" y="4073237"/>
            <a:ext cx="4114703" cy="3048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t" anchorCtr="0"/>
          <a:lstStyle/>
          <a:p>
            <a:pPr algn="l"/>
            <a:endParaRPr lang="en-US" sz="2640" dirty="0">
              <a:solidFill>
                <a:schemeClr val="bg2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40246" y="1835558"/>
            <a:ext cx="9602939" cy="5077860"/>
          </a:xfrm>
          <a:prstGeom prst="rect">
            <a:avLst/>
          </a:prstGeom>
          <a:ln>
            <a:noFill/>
          </a:ln>
        </p:spPr>
      </p:pic>
      <p:sp>
        <p:nvSpPr>
          <p:cNvPr id="10" name="Right Arrow 9"/>
          <p:cNvSpPr/>
          <p:nvPr/>
        </p:nvSpPr>
        <p:spPr>
          <a:xfrm>
            <a:off x="446387" y="3606801"/>
            <a:ext cx="2187089" cy="2239819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l"/>
            <a:r>
              <a:rPr lang="en-US" sz="1680" dirty="0">
                <a:solidFill>
                  <a:schemeClr val="tx2"/>
                </a:solidFill>
              </a:rPr>
              <a:t>With verification and validation</a:t>
            </a:r>
          </a:p>
        </p:txBody>
      </p:sp>
      <p:sp>
        <p:nvSpPr>
          <p:cNvPr id="12" name="Pentagon 11"/>
          <p:cNvSpPr/>
          <p:nvPr/>
        </p:nvSpPr>
        <p:spPr>
          <a:xfrm>
            <a:off x="8258230" y="321178"/>
            <a:ext cx="1347568" cy="676350"/>
          </a:xfrm>
          <a:prstGeom prst="homePlate">
            <a:avLst/>
          </a:prstGeom>
          <a:solidFill>
            <a:schemeClr val="accent1">
              <a:alpha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Register</a:t>
            </a:r>
          </a:p>
        </p:txBody>
      </p:sp>
      <p:sp>
        <p:nvSpPr>
          <p:cNvPr id="13" name="Pentagon 12"/>
          <p:cNvSpPr/>
          <p:nvPr/>
        </p:nvSpPr>
        <p:spPr>
          <a:xfrm>
            <a:off x="9854152" y="321178"/>
            <a:ext cx="1347568" cy="676350"/>
          </a:xfrm>
          <a:prstGeom prst="homePlate">
            <a:avLst/>
          </a:prstGeom>
          <a:solidFill>
            <a:schemeClr val="accent1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Install</a:t>
            </a:r>
          </a:p>
        </p:txBody>
      </p:sp>
      <p:sp>
        <p:nvSpPr>
          <p:cNvPr id="14" name="Pentagon 13"/>
          <p:cNvSpPr/>
          <p:nvPr/>
        </p:nvSpPr>
        <p:spPr>
          <a:xfrm>
            <a:off x="11437282" y="321178"/>
            <a:ext cx="1347568" cy="676350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Perform</a:t>
            </a:r>
          </a:p>
          <a:p>
            <a:pPr algn="ctr"/>
            <a:r>
              <a:rPr lang="en-US" sz="1680" dirty="0">
                <a:solidFill>
                  <a:schemeClr val="tx2"/>
                </a:solidFill>
              </a:rPr>
              <a:t>Upgrade</a:t>
            </a:r>
          </a:p>
        </p:txBody>
      </p:sp>
      <p:sp>
        <p:nvSpPr>
          <p:cNvPr id="15" name="Pentagon 14"/>
          <p:cNvSpPr/>
          <p:nvPr/>
        </p:nvSpPr>
        <p:spPr>
          <a:xfrm>
            <a:off x="12965745" y="321178"/>
            <a:ext cx="1347568" cy="676350"/>
          </a:xfrm>
          <a:prstGeom prst="homePlate">
            <a:avLst/>
          </a:prstGeom>
          <a:solidFill>
            <a:schemeClr val="accent1">
              <a:alpha val="3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Finalize</a:t>
            </a:r>
          </a:p>
        </p:txBody>
      </p:sp>
    </p:spTree>
    <p:extLst>
      <p:ext uri="{BB962C8B-B14F-4D97-AF65-F5344CB8AC3E}">
        <p14:creationId xmlns:p14="http://schemas.microsoft.com/office/powerpoint/2010/main" val="105465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Rolling Upgrade – Success!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5921" y="1989379"/>
            <a:ext cx="12365891" cy="3573629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 rot="19226782">
            <a:off x="5973073" y="5597237"/>
            <a:ext cx="2036569" cy="1496292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t" anchorCtr="0"/>
          <a:lstStyle/>
          <a:p>
            <a:pPr algn="l"/>
            <a:endParaRPr lang="en-US" sz="2640" dirty="0">
              <a:solidFill>
                <a:schemeClr val="bg2"/>
              </a:solidFill>
            </a:endParaRPr>
          </a:p>
        </p:txBody>
      </p:sp>
      <p:sp>
        <p:nvSpPr>
          <p:cNvPr id="6" name="Pentagon 5"/>
          <p:cNvSpPr/>
          <p:nvPr/>
        </p:nvSpPr>
        <p:spPr>
          <a:xfrm>
            <a:off x="8258230" y="321178"/>
            <a:ext cx="1347568" cy="676350"/>
          </a:xfrm>
          <a:prstGeom prst="homePlate">
            <a:avLst/>
          </a:prstGeom>
          <a:solidFill>
            <a:schemeClr val="accent1">
              <a:alpha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Register</a:t>
            </a:r>
          </a:p>
        </p:txBody>
      </p:sp>
      <p:sp>
        <p:nvSpPr>
          <p:cNvPr id="7" name="Pentagon 6"/>
          <p:cNvSpPr/>
          <p:nvPr/>
        </p:nvSpPr>
        <p:spPr>
          <a:xfrm>
            <a:off x="9854152" y="321178"/>
            <a:ext cx="1347568" cy="676350"/>
          </a:xfrm>
          <a:prstGeom prst="homePlate">
            <a:avLst/>
          </a:prstGeom>
          <a:solidFill>
            <a:schemeClr val="accent1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Install</a:t>
            </a:r>
          </a:p>
        </p:txBody>
      </p:sp>
      <p:sp>
        <p:nvSpPr>
          <p:cNvPr id="8" name="Pentagon 7"/>
          <p:cNvSpPr/>
          <p:nvPr/>
        </p:nvSpPr>
        <p:spPr>
          <a:xfrm>
            <a:off x="11437282" y="321178"/>
            <a:ext cx="1347568" cy="676350"/>
          </a:xfrm>
          <a:prstGeom prst="homePlate">
            <a:avLst/>
          </a:prstGeom>
          <a:solidFill>
            <a:schemeClr val="accent1">
              <a:alpha val="3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Perform</a:t>
            </a:r>
          </a:p>
          <a:p>
            <a:pPr algn="ctr"/>
            <a:r>
              <a:rPr lang="en-US" sz="1680" dirty="0">
                <a:solidFill>
                  <a:schemeClr val="tx2"/>
                </a:solidFill>
              </a:rPr>
              <a:t>Upgrade</a:t>
            </a:r>
          </a:p>
        </p:txBody>
      </p:sp>
      <p:sp>
        <p:nvSpPr>
          <p:cNvPr id="9" name="Pentagon 8"/>
          <p:cNvSpPr/>
          <p:nvPr/>
        </p:nvSpPr>
        <p:spPr>
          <a:xfrm>
            <a:off x="12965745" y="321178"/>
            <a:ext cx="1347568" cy="676350"/>
          </a:xfrm>
          <a:prstGeom prst="homePlat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1680" dirty="0">
                <a:solidFill>
                  <a:schemeClr val="tx2"/>
                </a:solidFill>
              </a:rPr>
              <a:t>Finalize</a:t>
            </a:r>
          </a:p>
        </p:txBody>
      </p:sp>
    </p:spTree>
    <p:extLst>
      <p:ext uri="{BB962C8B-B14F-4D97-AF65-F5344CB8AC3E}">
        <p14:creationId xmlns:p14="http://schemas.microsoft.com/office/powerpoint/2010/main" val="2123212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Extensibility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433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Anatomy of Ambari Extension Points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078458" y="2548853"/>
            <a:ext cx="2276513" cy="147150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0" b="1" dirty="0"/>
              <a:t>Ambari</a:t>
            </a:r>
          </a:p>
          <a:p>
            <a:pPr algn="ctr"/>
            <a:r>
              <a:rPr lang="en-US" sz="2640" b="1" dirty="0"/>
              <a:t>Server</a:t>
            </a:r>
          </a:p>
        </p:txBody>
      </p:sp>
      <p:sp>
        <p:nvSpPr>
          <p:cNvPr id="6" name="Rectangle 5"/>
          <p:cNvSpPr/>
          <p:nvPr/>
        </p:nvSpPr>
        <p:spPr>
          <a:xfrm>
            <a:off x="10994197" y="2553087"/>
            <a:ext cx="1510162" cy="1105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80" b="1" dirty="0"/>
              <a:t>Ambari</a:t>
            </a:r>
          </a:p>
          <a:p>
            <a:pPr algn="ctr"/>
            <a:r>
              <a:rPr lang="en-US" sz="1680" b="1" dirty="0"/>
              <a:t>Agent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11237973" y="2735967"/>
            <a:ext cx="1510162" cy="1105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80" b="1" dirty="0"/>
              <a:t>Ambari</a:t>
            </a:r>
          </a:p>
          <a:p>
            <a:pPr algn="ctr"/>
            <a:r>
              <a:rPr lang="en-US" sz="1680" b="1" dirty="0"/>
              <a:t>Agent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11481750" y="2918847"/>
            <a:ext cx="1510162" cy="110574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80" b="1" dirty="0"/>
              <a:t>Ambari</a:t>
            </a:r>
          </a:p>
          <a:p>
            <a:pPr algn="ctr"/>
            <a:r>
              <a:rPr lang="en-US" sz="1680" b="1" dirty="0"/>
              <a:t>Agent</a:t>
            </a:r>
          </a:p>
        </p:txBody>
      </p:sp>
      <p:sp>
        <p:nvSpPr>
          <p:cNvPr id="9" name="Rectangle 8"/>
          <p:cNvSpPr/>
          <p:nvPr/>
        </p:nvSpPr>
        <p:spPr>
          <a:xfrm>
            <a:off x="1814813" y="2569930"/>
            <a:ext cx="2276513" cy="1471507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0" b="1" dirty="0"/>
              <a:t>Ambari</a:t>
            </a:r>
          </a:p>
          <a:p>
            <a:pPr algn="ctr"/>
            <a:r>
              <a:rPr lang="en-US" sz="2640" b="1" dirty="0"/>
              <a:t>Web</a:t>
            </a:r>
          </a:p>
        </p:txBody>
      </p:sp>
      <p:sp>
        <p:nvSpPr>
          <p:cNvPr id="10" name="Rectangle 9"/>
          <p:cNvSpPr/>
          <p:nvPr/>
        </p:nvSpPr>
        <p:spPr>
          <a:xfrm>
            <a:off x="7734001" y="3658835"/>
            <a:ext cx="1241939" cy="7084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40" b="1" dirty="0"/>
              <a:t>Stacks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977777" y="3841715"/>
            <a:ext cx="1241939" cy="7084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40" b="1" dirty="0"/>
              <a:t>Stacks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221553" y="4013044"/>
            <a:ext cx="1241939" cy="7084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40" b="1" dirty="0"/>
              <a:t>Stacks</a:t>
            </a:r>
          </a:p>
        </p:txBody>
      </p:sp>
      <p:sp>
        <p:nvSpPr>
          <p:cNvPr id="14" name="Rounded Rectangle 50"/>
          <p:cNvSpPr>
            <a:spLocks noChangeArrowheads="1"/>
          </p:cNvSpPr>
          <p:nvPr/>
        </p:nvSpPr>
        <p:spPr bwMode="auto">
          <a:xfrm>
            <a:off x="5590904" y="3872194"/>
            <a:ext cx="975106" cy="3048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en-US" sz="1200" b="1">
                <a:solidFill>
                  <a:srgbClr val="FFFFFF"/>
                </a:solidFill>
                <a:latin typeface="Courier" charset="0"/>
                <a:cs typeface="Courier" charset="0"/>
              </a:rPr>
              <a:t>java</a:t>
            </a:r>
          </a:p>
        </p:txBody>
      </p:sp>
      <p:sp>
        <p:nvSpPr>
          <p:cNvPr id="15" name="Rounded Rectangle 50"/>
          <p:cNvSpPr>
            <a:spLocks noChangeArrowheads="1"/>
          </p:cNvSpPr>
          <p:nvPr/>
        </p:nvSpPr>
        <p:spPr bwMode="auto">
          <a:xfrm>
            <a:off x="1327260" y="3872194"/>
            <a:ext cx="975106" cy="3048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  <a:latin typeface="Courier" charset="0"/>
                <a:cs typeface="Courier" charset="0"/>
              </a:rPr>
              <a:t>js</a:t>
            </a:r>
          </a:p>
        </p:txBody>
      </p:sp>
      <p:sp>
        <p:nvSpPr>
          <p:cNvPr id="16" name="Rounded Rectangle 50"/>
          <p:cNvSpPr>
            <a:spLocks noChangeArrowheads="1"/>
          </p:cNvSpPr>
          <p:nvPr/>
        </p:nvSpPr>
        <p:spPr bwMode="auto">
          <a:xfrm>
            <a:off x="10994196" y="3872194"/>
            <a:ext cx="975106" cy="3048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  <a:latin typeface="Courier" charset="0"/>
                <a:cs typeface="Courier" charset="0"/>
              </a:rPr>
              <a:t>python</a:t>
            </a:r>
          </a:p>
        </p:txBody>
      </p:sp>
      <p:sp>
        <p:nvSpPr>
          <p:cNvPr id="17" name="Up-Down Arrow 16"/>
          <p:cNvSpPr/>
          <p:nvPr/>
        </p:nvSpPr>
        <p:spPr>
          <a:xfrm rot="5400000">
            <a:off x="4925504" y="2333033"/>
            <a:ext cx="318774" cy="1987132"/>
          </a:xfrm>
          <a:prstGeom prst="upDownArrow">
            <a:avLst>
              <a:gd name="adj1" fmla="val 45892"/>
              <a:gd name="adj2" fmla="val 47358"/>
            </a:avLst>
          </a:prstGeom>
          <a:solidFill>
            <a:schemeClr val="bg1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" dirty="0">
              <a:solidFill>
                <a:srgbClr val="1E1E1E"/>
              </a:solidFill>
              <a:latin typeface="Arial"/>
            </a:endParaRPr>
          </a:p>
        </p:txBody>
      </p:sp>
      <p:sp>
        <p:nvSpPr>
          <p:cNvPr id="18" name="Up-Down Arrow 17"/>
          <p:cNvSpPr/>
          <p:nvPr/>
        </p:nvSpPr>
        <p:spPr>
          <a:xfrm rot="5400000">
            <a:off x="9515195" y="2006986"/>
            <a:ext cx="318774" cy="2639226"/>
          </a:xfrm>
          <a:prstGeom prst="upDownArrow">
            <a:avLst>
              <a:gd name="adj1" fmla="val 45892"/>
              <a:gd name="adj2" fmla="val 47358"/>
            </a:avLst>
          </a:prstGeom>
          <a:solidFill>
            <a:schemeClr val="bg1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" dirty="0">
              <a:solidFill>
                <a:srgbClr val="1E1E1E"/>
              </a:solidFill>
              <a:latin typeface="Arial"/>
            </a:endParaRPr>
          </a:p>
        </p:txBody>
      </p:sp>
      <p:sp>
        <p:nvSpPr>
          <p:cNvPr id="21" name="Left Arrow 20"/>
          <p:cNvSpPr/>
          <p:nvPr/>
        </p:nvSpPr>
        <p:spPr>
          <a:xfrm rot="5400000">
            <a:off x="2507536" y="4661864"/>
            <a:ext cx="919601" cy="1038797"/>
          </a:xfrm>
          <a:prstGeom prst="lef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22" name="TextBox 21"/>
          <p:cNvSpPr txBox="1"/>
          <p:nvPr/>
        </p:nvSpPr>
        <p:spPr>
          <a:xfrm>
            <a:off x="2206618" y="5794049"/>
            <a:ext cx="1462660" cy="1097280"/>
          </a:xfrm>
          <a:prstGeom prst="rect">
            <a:avLst/>
          </a:prstGeom>
        </p:spPr>
        <p:txBody>
          <a:bodyPr vert="horz" wrap="none" lIns="109728" tIns="54864" rIns="109728" bIns="54864" rtlCol="0">
            <a:normAutofit/>
          </a:bodyPr>
          <a:lstStyle/>
          <a:p>
            <a:pPr algn="ctr" defTabSz="548640">
              <a:spcBef>
                <a:spcPct val="20000"/>
              </a:spcBef>
            </a:pPr>
            <a:r>
              <a:rPr lang="en-US" sz="216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Ambari Views</a:t>
            </a:r>
          </a:p>
        </p:txBody>
      </p:sp>
      <p:sp>
        <p:nvSpPr>
          <p:cNvPr id="23" name="Left Arrow 22"/>
          <p:cNvSpPr/>
          <p:nvPr/>
        </p:nvSpPr>
        <p:spPr>
          <a:xfrm rot="5400000">
            <a:off x="8414563" y="4661866"/>
            <a:ext cx="919601" cy="1038797"/>
          </a:xfrm>
          <a:prstGeom prst="lef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24" name="TextBox 23"/>
          <p:cNvSpPr txBox="1"/>
          <p:nvPr/>
        </p:nvSpPr>
        <p:spPr>
          <a:xfrm>
            <a:off x="8147021" y="5794050"/>
            <a:ext cx="1462660" cy="1097280"/>
          </a:xfrm>
          <a:prstGeom prst="rect">
            <a:avLst/>
          </a:prstGeom>
        </p:spPr>
        <p:txBody>
          <a:bodyPr vert="horz" wrap="none" lIns="109728" tIns="54864" rIns="109728" bIns="54864" rtlCol="0">
            <a:normAutofit/>
          </a:bodyPr>
          <a:lstStyle/>
          <a:p>
            <a:pPr algn="ctr" defTabSz="548640">
              <a:spcBef>
                <a:spcPct val="20000"/>
              </a:spcBef>
            </a:pPr>
            <a:r>
              <a:rPr lang="en-US" sz="216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Ambari Stacks</a:t>
            </a:r>
          </a:p>
        </p:txBody>
      </p:sp>
    </p:spTree>
    <p:extLst>
      <p:ext uri="{BB962C8B-B14F-4D97-AF65-F5344CB8AC3E}">
        <p14:creationId xmlns:p14="http://schemas.microsoft.com/office/powerpoint/2010/main" val="715298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Stacks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35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Stacks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Defines </a:t>
            </a:r>
            <a:r>
              <a:rPr lang="en-US" dirty="0"/>
              <a:t>a consistent </a:t>
            </a:r>
            <a:r>
              <a:rPr lang="en-US" dirty="0" smtClean="0"/>
              <a:t>Stack lifecycle interface </a:t>
            </a:r>
            <a:r>
              <a:rPr lang="en-US" dirty="0"/>
              <a:t>that can be extended</a:t>
            </a:r>
          </a:p>
          <a:p>
            <a:r>
              <a:rPr lang="en-US" dirty="0" smtClean="0"/>
              <a:t>Encapsulates Stack Versions, Services, Components, Dependencies, Cardinality, Configurations, Commands </a:t>
            </a:r>
          </a:p>
          <a:p>
            <a:r>
              <a:rPr lang="en-US" dirty="0" smtClean="0"/>
              <a:t>Dynamically </a:t>
            </a:r>
            <a:r>
              <a:rPr lang="en-US" dirty="0"/>
              <a:t>add Stack + Service </a:t>
            </a:r>
            <a:r>
              <a:rPr lang="en-US" dirty="0" smtClean="0"/>
              <a:t>definitions</a:t>
            </a:r>
            <a:endParaRPr lang="en-US" dirty="0"/>
          </a:p>
        </p:txBody>
      </p:sp>
      <p:sp>
        <p:nvSpPr>
          <p:cNvPr id="4" name="Rounded Rectangle 3"/>
          <p:cNvSpPr>
            <a:spLocks noChangeAspect="1"/>
          </p:cNvSpPr>
          <p:nvPr/>
        </p:nvSpPr>
        <p:spPr>
          <a:xfrm>
            <a:off x="4328490" y="4385098"/>
            <a:ext cx="2414016" cy="1964503"/>
          </a:xfrm>
          <a:prstGeom prst="roundRect">
            <a:avLst>
              <a:gd name="adj" fmla="val 3262"/>
            </a:avLst>
          </a:prstGeom>
          <a:solidFill>
            <a:schemeClr val="bg1">
              <a:lumMod val="10000"/>
              <a:lumOff val="90000"/>
            </a:schemeClr>
          </a:solidFill>
          <a:ln w="285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E1E1E">
                    <a:lumMod val="25000"/>
                  </a:srgbClr>
                </a:solidFill>
                <a:latin typeface="Calibri"/>
                <a:cs typeface="Calibri"/>
              </a:rPr>
              <a:t>AMBARI</a:t>
            </a:r>
          </a:p>
        </p:txBody>
      </p:sp>
      <p:pic>
        <p:nvPicPr>
          <p:cNvPr id="5" name="Picture 4" descr="horton_ambari_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1580" y="4503015"/>
            <a:ext cx="562144" cy="5621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07483" y="4771434"/>
            <a:ext cx="1097280" cy="384636"/>
          </a:xfrm>
          <a:prstGeom prst="rect">
            <a:avLst/>
          </a:prstGeom>
        </p:spPr>
        <p:txBody>
          <a:bodyPr vert="horz" wrap="none" lIns="109728" tIns="54864" rIns="109728" bIns="54864" rtlCol="0">
            <a:normAutofit/>
          </a:bodyPr>
          <a:lstStyle/>
          <a:p>
            <a:pPr algn="ctr" defTabSz="548640">
              <a:spcBef>
                <a:spcPct val="20000"/>
              </a:spcBef>
            </a:pPr>
            <a:r>
              <a:rPr lang="en-US" sz="1440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/>
                <a:cs typeface="Courier"/>
              </a:rPr>
              <a:t>{rest}</a:t>
            </a:r>
          </a:p>
        </p:txBody>
      </p:sp>
      <p:sp>
        <p:nvSpPr>
          <p:cNvPr id="7" name="Up-Down Arrow 6"/>
          <p:cNvSpPr/>
          <p:nvPr/>
        </p:nvSpPr>
        <p:spPr>
          <a:xfrm rot="5400000">
            <a:off x="4096461" y="4604083"/>
            <a:ext cx="318774" cy="727002"/>
          </a:xfrm>
          <a:prstGeom prst="upDownArrow">
            <a:avLst>
              <a:gd name="adj1" fmla="val 45892"/>
              <a:gd name="adj2" fmla="val 47358"/>
            </a:avLst>
          </a:prstGeom>
          <a:solidFill>
            <a:schemeClr val="bg1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" dirty="0">
              <a:solidFill>
                <a:srgbClr val="1E1E1E"/>
              </a:solidFill>
              <a:latin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07483" y="5526818"/>
            <a:ext cx="1097280" cy="384636"/>
          </a:xfrm>
          <a:prstGeom prst="rect">
            <a:avLst/>
          </a:prstGeom>
        </p:spPr>
        <p:txBody>
          <a:bodyPr vert="horz" wrap="none" lIns="109728" tIns="54864" rIns="109728" bIns="54864" rtlCol="0">
            <a:normAutofit/>
          </a:bodyPr>
          <a:lstStyle/>
          <a:p>
            <a:pPr algn="ctr" defTabSz="548640">
              <a:spcBef>
                <a:spcPct val="20000"/>
              </a:spcBef>
            </a:pPr>
            <a:r>
              <a:rPr lang="en-US" sz="1440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/>
                <a:cs typeface="Courier"/>
              </a:rPr>
              <a:t>&lt;</a:t>
            </a:r>
            <a:r>
              <a:rPr lang="en-US" sz="144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urier"/>
                <a:cs typeface="Courier"/>
              </a:rPr>
              <a:t>ambari</a:t>
            </a:r>
            <a:r>
              <a:rPr lang="en-US" sz="1440" dirty="0">
                <a:solidFill>
                  <a:schemeClr val="tx1">
                    <a:lumMod val="85000"/>
                    <a:lumOff val="15000"/>
                  </a:schemeClr>
                </a:solidFill>
                <a:latin typeface="Courier"/>
                <a:cs typeface="Courier"/>
              </a:rPr>
              <a:t>-web&gt;</a:t>
            </a:r>
          </a:p>
        </p:txBody>
      </p:sp>
      <p:sp>
        <p:nvSpPr>
          <p:cNvPr id="9" name="Up-Down Arrow 8"/>
          <p:cNvSpPr/>
          <p:nvPr/>
        </p:nvSpPr>
        <p:spPr>
          <a:xfrm rot="5400000">
            <a:off x="4096462" y="5359281"/>
            <a:ext cx="318774" cy="727002"/>
          </a:xfrm>
          <a:prstGeom prst="upDownArrow">
            <a:avLst>
              <a:gd name="adj1" fmla="val 45892"/>
              <a:gd name="adj2" fmla="val 47358"/>
            </a:avLst>
          </a:prstGeom>
          <a:solidFill>
            <a:schemeClr val="bg1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" dirty="0">
              <a:solidFill>
                <a:srgbClr val="1E1E1E"/>
              </a:solidFill>
              <a:latin typeface="Arial"/>
            </a:endParaRPr>
          </a:p>
        </p:txBody>
      </p:sp>
      <p:sp>
        <p:nvSpPr>
          <p:cNvPr id="10" name="Rounded Rectangle 9"/>
          <p:cNvSpPr>
            <a:spLocks noChangeAspect="1"/>
          </p:cNvSpPr>
          <p:nvPr/>
        </p:nvSpPr>
        <p:spPr>
          <a:xfrm>
            <a:off x="6784884" y="4385098"/>
            <a:ext cx="3814728" cy="1964503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1E1E1E">
                  <a:lumMod val="25000"/>
                </a:srgbClr>
              </a:solidFill>
              <a:latin typeface="Calibri"/>
              <a:cs typeface="Calibri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77734" y="5191368"/>
            <a:ext cx="1097280" cy="395712"/>
          </a:xfrm>
          <a:prstGeom prst="rect">
            <a:avLst/>
          </a:prstGeom>
        </p:spPr>
        <p:txBody>
          <a:bodyPr vert="horz" wrap="none" lIns="109728" tIns="54864" rIns="109728" bIns="54864" rtlCol="0">
            <a:normAutofit fontScale="92500" lnSpcReduction="10000"/>
          </a:bodyPr>
          <a:lstStyle/>
          <a:p>
            <a:pPr defTabSz="548640">
              <a:spcBef>
                <a:spcPct val="20000"/>
              </a:spcBef>
            </a:pPr>
            <a:r>
              <a:rPr lang="en-US" sz="2160" b="1" dirty="0">
                <a:solidFill>
                  <a:schemeClr val="accent1">
                    <a:lumMod val="75000"/>
                  </a:schemeClr>
                </a:solidFill>
              </a:rPr>
              <a:t>Stacks</a:t>
            </a:r>
          </a:p>
        </p:txBody>
      </p:sp>
      <p:sp>
        <p:nvSpPr>
          <p:cNvPr id="12" name="Rounded Rectangle 11"/>
          <p:cNvSpPr>
            <a:spLocks noChangeAspect="1"/>
          </p:cNvSpPr>
          <p:nvPr/>
        </p:nvSpPr>
        <p:spPr>
          <a:xfrm>
            <a:off x="8167314" y="4721842"/>
            <a:ext cx="682752" cy="38463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accent1"/>
                </a:solidFill>
                <a:latin typeface="Calibri"/>
                <a:cs typeface="Calibri"/>
              </a:rPr>
              <a:t>HDFS</a:t>
            </a:r>
          </a:p>
        </p:txBody>
      </p:sp>
      <p:sp>
        <p:nvSpPr>
          <p:cNvPr id="13" name="Rounded Rectangle 12"/>
          <p:cNvSpPr>
            <a:spLocks noChangeAspect="1"/>
          </p:cNvSpPr>
          <p:nvPr/>
        </p:nvSpPr>
        <p:spPr>
          <a:xfrm>
            <a:off x="8971986" y="4721842"/>
            <a:ext cx="682752" cy="38463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accent1"/>
                </a:solidFill>
                <a:latin typeface="Calibri"/>
                <a:cs typeface="Calibri"/>
              </a:rPr>
              <a:t>YARN</a:t>
            </a:r>
          </a:p>
        </p:txBody>
      </p:sp>
      <p:sp>
        <p:nvSpPr>
          <p:cNvPr id="14" name="Rounded Rectangle 13"/>
          <p:cNvSpPr>
            <a:spLocks noChangeAspect="1"/>
          </p:cNvSpPr>
          <p:nvPr/>
        </p:nvSpPr>
        <p:spPr>
          <a:xfrm>
            <a:off x="9764466" y="4722958"/>
            <a:ext cx="682752" cy="38463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accent1"/>
                </a:solidFill>
                <a:latin typeface="Calibri"/>
                <a:cs typeface="Calibri"/>
              </a:rPr>
              <a:t>MR2</a:t>
            </a:r>
          </a:p>
        </p:txBody>
      </p:sp>
      <p:sp>
        <p:nvSpPr>
          <p:cNvPr id="15" name="Rounded Rectangle 14"/>
          <p:cNvSpPr>
            <a:spLocks noChangeAspect="1"/>
          </p:cNvSpPr>
          <p:nvPr/>
        </p:nvSpPr>
        <p:spPr>
          <a:xfrm>
            <a:off x="8167314" y="5181430"/>
            <a:ext cx="682752" cy="38463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accent1"/>
                </a:solidFill>
                <a:latin typeface="Calibri"/>
                <a:cs typeface="Calibri"/>
              </a:rPr>
              <a:t>Hive</a:t>
            </a:r>
          </a:p>
        </p:txBody>
      </p:sp>
      <p:sp>
        <p:nvSpPr>
          <p:cNvPr id="16" name="Rounded Rectangle 15"/>
          <p:cNvSpPr>
            <a:spLocks noChangeAspect="1"/>
          </p:cNvSpPr>
          <p:nvPr/>
        </p:nvSpPr>
        <p:spPr>
          <a:xfrm>
            <a:off x="8971986" y="5640364"/>
            <a:ext cx="682752" cy="38463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accent1"/>
                </a:solidFill>
                <a:latin typeface="Calibri"/>
                <a:cs typeface="Calibri"/>
              </a:rPr>
              <a:t>Pig</a:t>
            </a:r>
          </a:p>
        </p:txBody>
      </p:sp>
      <p:sp>
        <p:nvSpPr>
          <p:cNvPr id="17" name="Rounded Rectangle 16"/>
          <p:cNvSpPr>
            <a:spLocks noChangeAspect="1"/>
          </p:cNvSpPr>
          <p:nvPr/>
        </p:nvSpPr>
        <p:spPr>
          <a:xfrm>
            <a:off x="9764466" y="5182546"/>
            <a:ext cx="682752" cy="38463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err="1">
                <a:solidFill>
                  <a:schemeClr val="accent1"/>
                </a:solidFill>
                <a:latin typeface="Calibri"/>
                <a:cs typeface="Calibri"/>
              </a:rPr>
              <a:t>Oozie</a:t>
            </a:r>
            <a:endParaRPr lang="en-US" sz="1200" dirty="0">
              <a:solidFill>
                <a:schemeClr val="accent1"/>
              </a:solidFill>
              <a:latin typeface="Calibri"/>
              <a:cs typeface="Calibri"/>
            </a:endParaRPr>
          </a:p>
        </p:txBody>
      </p:sp>
      <p:sp>
        <p:nvSpPr>
          <p:cNvPr id="21" name="Up-Down Arrow 20"/>
          <p:cNvSpPr/>
          <p:nvPr/>
        </p:nvSpPr>
        <p:spPr>
          <a:xfrm rot="5400000">
            <a:off x="6594509" y="5547953"/>
            <a:ext cx="318774" cy="727002"/>
          </a:xfrm>
          <a:prstGeom prst="upDownArrow">
            <a:avLst>
              <a:gd name="adj1" fmla="val 45892"/>
              <a:gd name="adj2" fmla="val 47358"/>
            </a:avLst>
          </a:prstGeom>
          <a:solidFill>
            <a:schemeClr val="bg1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60" dirty="0">
              <a:solidFill>
                <a:srgbClr val="1E1E1E"/>
              </a:solidFill>
              <a:latin typeface="Arial"/>
            </a:endParaRPr>
          </a:p>
        </p:txBody>
      </p:sp>
      <p:sp>
        <p:nvSpPr>
          <p:cNvPr id="23" name="Rounded Rectangle 22"/>
          <p:cNvSpPr>
            <a:spLocks noChangeAspect="1"/>
          </p:cNvSpPr>
          <p:nvPr/>
        </p:nvSpPr>
        <p:spPr>
          <a:xfrm>
            <a:off x="8971986" y="5182546"/>
            <a:ext cx="682752" cy="38463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err="1">
                <a:solidFill>
                  <a:schemeClr val="accent1"/>
                </a:solidFill>
                <a:latin typeface="Calibri"/>
                <a:cs typeface="Calibri"/>
              </a:rPr>
              <a:t>HBase</a:t>
            </a:r>
            <a:endParaRPr lang="en-US" sz="1200" dirty="0">
              <a:solidFill>
                <a:schemeClr val="accent1"/>
              </a:solidFill>
              <a:latin typeface="Calibri"/>
              <a:cs typeface="Calibri"/>
            </a:endParaRPr>
          </a:p>
        </p:txBody>
      </p:sp>
      <p:sp>
        <p:nvSpPr>
          <p:cNvPr id="24" name="Rounded Rectangle 23"/>
          <p:cNvSpPr>
            <a:spLocks noChangeAspect="1"/>
          </p:cNvSpPr>
          <p:nvPr/>
        </p:nvSpPr>
        <p:spPr>
          <a:xfrm>
            <a:off x="9764466" y="5643250"/>
            <a:ext cx="682752" cy="38463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accent1"/>
                </a:solidFill>
                <a:latin typeface="Calibri"/>
                <a:cs typeface="Calibri"/>
              </a:rPr>
              <a:t>Storm</a:t>
            </a:r>
          </a:p>
        </p:txBody>
      </p:sp>
      <p:sp>
        <p:nvSpPr>
          <p:cNvPr id="25" name="Rounded Rectangle 24"/>
          <p:cNvSpPr>
            <a:spLocks noChangeAspect="1"/>
          </p:cNvSpPr>
          <p:nvPr/>
        </p:nvSpPr>
        <p:spPr>
          <a:xfrm>
            <a:off x="8167314" y="5630926"/>
            <a:ext cx="682752" cy="38463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chemeClr val="accent1"/>
                </a:solidFill>
                <a:latin typeface="Calibri"/>
                <a:cs typeface="Calibri"/>
              </a:rPr>
              <a:t>Falcon</a:t>
            </a:r>
          </a:p>
        </p:txBody>
      </p:sp>
    </p:spTree>
    <p:extLst>
      <p:ext uri="{BB962C8B-B14F-4D97-AF65-F5344CB8AC3E}">
        <p14:creationId xmlns:p14="http://schemas.microsoft.com/office/powerpoint/2010/main" val="187068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Stack Mechanics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3128855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Stacks define Services + Repos</a:t>
            </a:r>
          </a:p>
          <a:p>
            <a:pPr lvl="1"/>
            <a:r>
              <a:rPr lang="en-US" dirty="0" smtClean="0"/>
              <a:t>What is in the Stack, and where to get the bits</a:t>
            </a:r>
          </a:p>
          <a:p>
            <a:r>
              <a:rPr lang="en-US" dirty="0" smtClean="0"/>
              <a:t>Each Service has a definition</a:t>
            </a:r>
          </a:p>
          <a:p>
            <a:pPr lvl="1"/>
            <a:r>
              <a:rPr lang="en-US" dirty="0" smtClean="0"/>
              <a:t>What Components are part of the Service</a:t>
            </a:r>
          </a:p>
          <a:p>
            <a:r>
              <a:rPr lang="en-US" dirty="0" smtClean="0"/>
              <a:t>Each Service has defined lifecycle commands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tart, stop, status, install, configure</a:t>
            </a:r>
          </a:p>
          <a:p>
            <a:r>
              <a:rPr lang="en-US" dirty="0" smtClean="0"/>
              <a:t>Lifecycle is controlled via command scripts</a:t>
            </a:r>
          </a:p>
          <a:p>
            <a:r>
              <a:rPr lang="en-US" dirty="0" smtClean="0"/>
              <a:t>Ability to define “custom” commands</a:t>
            </a:r>
          </a:p>
        </p:txBody>
      </p:sp>
      <p:sp>
        <p:nvSpPr>
          <p:cNvPr id="5" name="Rounded Rectangle 4"/>
          <p:cNvSpPr>
            <a:spLocks noChangeAspect="1"/>
          </p:cNvSpPr>
          <p:nvPr/>
        </p:nvSpPr>
        <p:spPr>
          <a:xfrm>
            <a:off x="906833" y="5400955"/>
            <a:ext cx="3217850" cy="1248334"/>
          </a:xfrm>
          <a:prstGeom prst="roundRect">
            <a:avLst>
              <a:gd name="adj" fmla="val 3262"/>
            </a:avLst>
          </a:prstGeom>
          <a:solidFill>
            <a:schemeClr val="bg1">
              <a:lumMod val="10000"/>
              <a:lumOff val="90000"/>
            </a:schemeClr>
          </a:solidFill>
          <a:ln w="285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E1E1E">
                    <a:lumMod val="25000"/>
                  </a:srgbClr>
                </a:solidFill>
                <a:latin typeface="Calibri"/>
                <a:cs typeface="Calibri"/>
              </a:rPr>
              <a:t>AMBARI</a:t>
            </a:r>
          </a:p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E1E1E">
                    <a:lumMod val="25000"/>
                  </a:srgbClr>
                </a:solidFill>
                <a:latin typeface="Calibri"/>
                <a:cs typeface="Calibri"/>
              </a:rPr>
              <a:t>SERVER</a:t>
            </a:r>
          </a:p>
        </p:txBody>
      </p:sp>
      <p:sp>
        <p:nvSpPr>
          <p:cNvPr id="6" name="Rounded Rectangle 5"/>
          <p:cNvSpPr>
            <a:spLocks noChangeAspect="1"/>
          </p:cNvSpPr>
          <p:nvPr/>
        </p:nvSpPr>
        <p:spPr>
          <a:xfrm>
            <a:off x="4540815" y="5149355"/>
            <a:ext cx="5084980" cy="2337276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endParaRPr lang="en-US" sz="2400" b="1" dirty="0">
              <a:solidFill>
                <a:srgbClr val="1E1E1E">
                  <a:lumMod val="25000"/>
                </a:srgbClr>
              </a:solidFill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40532" y="5440909"/>
            <a:ext cx="1462660" cy="395712"/>
          </a:xfrm>
          <a:prstGeom prst="rect">
            <a:avLst/>
          </a:prstGeom>
        </p:spPr>
        <p:txBody>
          <a:bodyPr vert="horz" wrap="none" lIns="109728" tIns="54864" rIns="109728" bIns="54864" rtlCol="0">
            <a:noAutofit/>
          </a:bodyPr>
          <a:lstStyle/>
          <a:p>
            <a:pPr algn="ctr" defTabSz="548640">
              <a:spcBef>
                <a:spcPct val="20000"/>
              </a:spcBef>
            </a:pPr>
            <a:r>
              <a:rPr lang="en-US" sz="2880" b="1" dirty="0">
                <a:solidFill>
                  <a:schemeClr val="accent1">
                    <a:lumMod val="75000"/>
                  </a:schemeClr>
                </a:solidFill>
              </a:rPr>
              <a:t>Stack</a:t>
            </a:r>
          </a:p>
        </p:txBody>
      </p:sp>
      <p:sp>
        <p:nvSpPr>
          <p:cNvPr id="8" name="Rounded Rectangle 7"/>
          <p:cNvSpPr>
            <a:spLocks noChangeAspect="1"/>
          </p:cNvSpPr>
          <p:nvPr/>
        </p:nvSpPr>
        <p:spPr>
          <a:xfrm>
            <a:off x="7239741" y="6226066"/>
            <a:ext cx="2141195" cy="866810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chemeClr val="accent1"/>
                </a:solidFill>
                <a:latin typeface="Calibri"/>
                <a:cs typeface="Calibri"/>
              </a:rPr>
              <a:t>Command Scripts</a:t>
            </a:r>
          </a:p>
        </p:txBody>
      </p:sp>
      <p:sp>
        <p:nvSpPr>
          <p:cNvPr id="9" name="Rounded Rectangle 8"/>
          <p:cNvSpPr>
            <a:spLocks noChangeAspect="1"/>
          </p:cNvSpPr>
          <p:nvPr/>
        </p:nvSpPr>
        <p:spPr>
          <a:xfrm>
            <a:off x="4781983" y="6226070"/>
            <a:ext cx="2141195" cy="868993"/>
          </a:xfrm>
          <a:prstGeom prst="roundRect">
            <a:avLst>
              <a:gd name="adj" fmla="val 3262"/>
            </a:avLst>
          </a:prstGeom>
          <a:noFill/>
          <a:ln w="28575" cmpd="sng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chemeClr val="accent1"/>
                </a:solidFill>
                <a:latin typeface="Calibri"/>
                <a:cs typeface="Calibri"/>
              </a:rPr>
              <a:t>Service Definitions</a:t>
            </a:r>
          </a:p>
        </p:txBody>
      </p:sp>
      <p:sp>
        <p:nvSpPr>
          <p:cNvPr id="10" name="Rounded Rectangle 9"/>
          <p:cNvSpPr>
            <a:spLocks noChangeAspect="1"/>
          </p:cNvSpPr>
          <p:nvPr/>
        </p:nvSpPr>
        <p:spPr>
          <a:xfrm>
            <a:off x="9996742" y="5429377"/>
            <a:ext cx="3217850" cy="1248334"/>
          </a:xfrm>
          <a:prstGeom prst="roundRect">
            <a:avLst>
              <a:gd name="adj" fmla="val 3262"/>
            </a:avLst>
          </a:prstGeom>
          <a:solidFill>
            <a:schemeClr val="bg1">
              <a:lumMod val="10000"/>
              <a:lumOff val="90000"/>
            </a:schemeClr>
          </a:solidFill>
          <a:ln w="285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E1E1E">
                    <a:lumMod val="25000"/>
                  </a:srgbClr>
                </a:solidFill>
                <a:latin typeface="Calibri"/>
                <a:cs typeface="Calibri"/>
              </a:rPr>
              <a:t>AMBARI</a:t>
            </a:r>
          </a:p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E1E1E">
                    <a:lumMod val="25000"/>
                  </a:srgbClr>
                </a:solidFill>
                <a:latin typeface="Calibri"/>
                <a:cs typeface="Calibri"/>
              </a:rPr>
              <a:t>AGENT/S</a:t>
            </a:r>
          </a:p>
        </p:txBody>
      </p:sp>
      <p:sp>
        <p:nvSpPr>
          <p:cNvPr id="11" name="Rounded Rectangle 10"/>
          <p:cNvSpPr>
            <a:spLocks noChangeAspect="1"/>
          </p:cNvSpPr>
          <p:nvPr/>
        </p:nvSpPr>
        <p:spPr>
          <a:xfrm>
            <a:off x="10240518" y="5612257"/>
            <a:ext cx="3217850" cy="1248334"/>
          </a:xfrm>
          <a:prstGeom prst="roundRect">
            <a:avLst>
              <a:gd name="adj" fmla="val 3262"/>
            </a:avLst>
          </a:prstGeom>
          <a:solidFill>
            <a:schemeClr val="bg1">
              <a:lumMod val="10000"/>
              <a:lumOff val="90000"/>
            </a:schemeClr>
          </a:solidFill>
          <a:ln w="285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E1E1E">
                    <a:lumMod val="25000"/>
                  </a:srgbClr>
                </a:solidFill>
                <a:latin typeface="Calibri"/>
                <a:cs typeface="Calibri"/>
              </a:rPr>
              <a:t>AMBARI</a:t>
            </a:r>
          </a:p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E1E1E">
                    <a:lumMod val="25000"/>
                  </a:srgbClr>
                </a:solidFill>
                <a:latin typeface="Calibri"/>
                <a:cs typeface="Calibri"/>
              </a:rPr>
              <a:t>AGENT/S</a:t>
            </a:r>
          </a:p>
        </p:txBody>
      </p:sp>
      <p:sp>
        <p:nvSpPr>
          <p:cNvPr id="12" name="Rounded Rectangle 11"/>
          <p:cNvSpPr>
            <a:spLocks noChangeAspect="1"/>
          </p:cNvSpPr>
          <p:nvPr/>
        </p:nvSpPr>
        <p:spPr>
          <a:xfrm>
            <a:off x="10484295" y="5795137"/>
            <a:ext cx="3217850" cy="1248334"/>
          </a:xfrm>
          <a:prstGeom prst="roundRect">
            <a:avLst>
              <a:gd name="adj" fmla="val 3262"/>
            </a:avLst>
          </a:prstGeom>
          <a:solidFill>
            <a:schemeClr val="bg1">
              <a:lumMod val="10000"/>
              <a:lumOff val="90000"/>
            </a:schemeClr>
          </a:solidFill>
          <a:ln w="28575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E1E1E">
                    <a:lumMod val="25000"/>
                  </a:srgbClr>
                </a:solidFill>
                <a:latin typeface="Calibri"/>
                <a:cs typeface="Calibri"/>
              </a:rPr>
              <a:t>AMBARI</a:t>
            </a:r>
          </a:p>
          <a:p>
            <a:pPr algn="ctr" defTabSz="54864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1E1E1E">
                    <a:lumMod val="25000"/>
                  </a:srgbClr>
                </a:solidFill>
                <a:latin typeface="Calibri"/>
                <a:cs typeface="Calibri"/>
              </a:rPr>
              <a:t>AGENT/S</a:t>
            </a:r>
          </a:p>
        </p:txBody>
      </p:sp>
      <p:sp>
        <p:nvSpPr>
          <p:cNvPr id="13" name="Rounded Rectangle 50"/>
          <p:cNvSpPr>
            <a:spLocks noChangeArrowheads="1"/>
          </p:cNvSpPr>
          <p:nvPr/>
        </p:nvSpPr>
        <p:spPr bwMode="auto">
          <a:xfrm>
            <a:off x="8440934" y="7098707"/>
            <a:ext cx="975106" cy="3048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  <a:latin typeface="Courier" charset="0"/>
                <a:cs typeface="Courier" charset="0"/>
              </a:rPr>
              <a:t>python</a:t>
            </a:r>
          </a:p>
        </p:txBody>
      </p:sp>
      <p:sp>
        <p:nvSpPr>
          <p:cNvPr id="14" name="Rounded Rectangle 50"/>
          <p:cNvSpPr>
            <a:spLocks noChangeArrowheads="1"/>
          </p:cNvSpPr>
          <p:nvPr/>
        </p:nvSpPr>
        <p:spPr bwMode="auto">
          <a:xfrm>
            <a:off x="5948069" y="7109234"/>
            <a:ext cx="975106" cy="304800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  <a:effectLst/>
        </p:spPr>
        <p:txBody>
          <a:bodyPr lIns="0" tIns="0" rIns="0" bIns="0" anchor="ctr"/>
          <a:lstStyle/>
          <a:p>
            <a:pPr algn="ctr"/>
            <a:r>
              <a:rPr lang="en-US" sz="1200" b="1" dirty="0">
                <a:solidFill>
                  <a:srgbClr val="FFFFFF"/>
                </a:solidFill>
                <a:latin typeface="Courier" charset="0"/>
                <a:cs typeface="Courier" charset="0"/>
              </a:rPr>
              <a:t>xml</a:t>
            </a:r>
          </a:p>
        </p:txBody>
      </p:sp>
      <p:sp>
        <p:nvSpPr>
          <p:cNvPr id="15" name="Can 14"/>
          <p:cNvSpPr/>
          <p:nvPr/>
        </p:nvSpPr>
        <p:spPr>
          <a:xfrm>
            <a:off x="7756811" y="5275210"/>
            <a:ext cx="1167173" cy="839142"/>
          </a:xfrm>
          <a:prstGeom prst="can">
            <a:avLst/>
          </a:prstGeom>
          <a:noFill/>
          <a:ln>
            <a:solidFill>
              <a:srgbClr val="69BE2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40" b="1" dirty="0">
                <a:solidFill>
                  <a:schemeClr val="accent1"/>
                </a:solidFill>
              </a:rPr>
              <a:t>Repos</a:t>
            </a:r>
          </a:p>
        </p:txBody>
      </p:sp>
    </p:spTree>
    <p:extLst>
      <p:ext uri="{BB962C8B-B14F-4D97-AF65-F5344CB8AC3E}">
        <p14:creationId xmlns:p14="http://schemas.microsoft.com/office/powerpoint/2010/main" val="50671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Ambari Recent Releases</a:t>
            </a:r>
            <a:endParaRPr lang="en-US" dirty="0"/>
          </a:p>
        </p:txBody>
      </p:sp>
      <p:sp>
        <p:nvSpPr>
          <p:cNvPr id="3" name="Pentagon 2"/>
          <p:cNvSpPr/>
          <p:nvPr/>
        </p:nvSpPr>
        <p:spPr>
          <a:xfrm>
            <a:off x="1487605" y="3650647"/>
            <a:ext cx="11450473" cy="664691"/>
          </a:xfrm>
          <a:prstGeom prst="homePlate">
            <a:avLst/>
          </a:prstGeom>
          <a:solidFill>
            <a:schemeClr val="bg1">
              <a:lumMod val="10000"/>
              <a:lumOff val="9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46" tIns="54873" rIns="109746" bIns="54873" rtlCol="0" anchor="ctr"/>
          <a:lstStyle/>
          <a:p>
            <a:pPr algn="ctr"/>
            <a:endParaRPr lang="en-US">
              <a:solidFill>
                <a:srgbClr val="595959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992351" y="3731329"/>
            <a:ext cx="551931" cy="518783"/>
          </a:xfrm>
          <a:prstGeom prst="ellipse">
            <a:avLst/>
          </a:prstGeom>
          <a:solidFill>
            <a:srgbClr val="69BE28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46" tIns="54873" rIns="109746" bIns="54873" rtlCol="0" anchor="ctr"/>
          <a:lstStyle/>
          <a:p>
            <a:pPr algn="ctr"/>
            <a:endParaRPr lang="en-US">
              <a:solidFill>
                <a:srgbClr val="595959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48335" y="1802687"/>
            <a:ext cx="2227271" cy="1097280"/>
          </a:xfrm>
          <a:prstGeom prst="rect">
            <a:avLst/>
          </a:prstGeom>
        </p:spPr>
        <p:txBody>
          <a:bodyPr vert="horz" wrap="none" lIns="109746" tIns="54873" rIns="109746" bIns="54873" rtlCol="0">
            <a:normAutofit/>
          </a:bodyPr>
          <a:lstStyle/>
          <a:p>
            <a:pPr algn="ctr" defTabSz="548731">
              <a:spcBef>
                <a:spcPct val="20000"/>
              </a:spcBef>
            </a:pPr>
            <a:r>
              <a:rPr lang="en-US" dirty="0" err="1"/>
              <a:t>Ambari</a:t>
            </a:r>
            <a:r>
              <a:rPr lang="en-US" dirty="0"/>
              <a:t> </a:t>
            </a:r>
            <a:r>
              <a:rPr lang="en-US" noProof="0" dirty="0" smtClean="0"/>
              <a:t>2.2.0</a:t>
            </a:r>
            <a:endParaRPr lang="en-US" dirty="0" smtClean="0"/>
          </a:p>
          <a:p>
            <a:pPr algn="ctr" defTabSz="548731">
              <a:spcBef>
                <a:spcPct val="20000"/>
              </a:spcBef>
            </a:pPr>
            <a:r>
              <a:rPr lang="en-US" b="1" dirty="0" smtClean="0"/>
              <a:t>Dec 2015</a:t>
            </a:r>
            <a:endParaRPr lang="en-US" b="1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3261971" y="2899968"/>
            <a:ext cx="0" cy="8313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6319663" y="3731329"/>
            <a:ext cx="551931" cy="518783"/>
          </a:xfrm>
          <a:prstGeom prst="ellipse">
            <a:avLst/>
          </a:prstGeom>
          <a:solidFill>
            <a:srgbClr val="69BE28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46" tIns="54873" rIns="109746" bIns="54873" rtlCol="0" anchor="ctr"/>
          <a:lstStyle/>
          <a:p>
            <a:pPr algn="ctr"/>
            <a:endParaRPr lang="en-US">
              <a:solidFill>
                <a:srgbClr val="595959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384376" y="1843540"/>
            <a:ext cx="2227271" cy="1097280"/>
          </a:xfrm>
          <a:prstGeom prst="rect">
            <a:avLst/>
          </a:prstGeom>
        </p:spPr>
        <p:txBody>
          <a:bodyPr vert="horz" wrap="none" lIns="109746" tIns="54873" rIns="109746" bIns="54873" rtlCol="0">
            <a:normAutofit/>
          </a:bodyPr>
          <a:lstStyle/>
          <a:p>
            <a:pPr algn="ctr" defTabSz="548731">
              <a:spcBef>
                <a:spcPct val="20000"/>
              </a:spcBef>
            </a:pPr>
            <a:r>
              <a:rPr lang="en-US" dirty="0"/>
              <a:t>Ambari </a:t>
            </a:r>
            <a:r>
              <a:rPr lang="en-US" dirty="0" smtClean="0"/>
              <a:t>2.2.2</a:t>
            </a:r>
            <a:endParaRPr lang="en-US" dirty="0"/>
          </a:p>
          <a:p>
            <a:pPr algn="ctr">
              <a:spcBef>
                <a:spcPct val="20000"/>
              </a:spcBef>
            </a:pPr>
            <a:r>
              <a:rPr lang="en-US" b="1" dirty="0" smtClean="0"/>
              <a:t>Apr 2016</a:t>
            </a:r>
          </a:p>
        </p:txBody>
      </p:sp>
      <p:cxnSp>
        <p:nvCxnSpPr>
          <p:cNvPr id="35" name="Straight Connector 34"/>
          <p:cNvCxnSpPr/>
          <p:nvPr/>
        </p:nvCxnSpPr>
        <p:spPr>
          <a:xfrm flipV="1">
            <a:off x="6579076" y="2895289"/>
            <a:ext cx="0" cy="8313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9415296" y="3731329"/>
            <a:ext cx="551931" cy="518783"/>
          </a:xfrm>
          <a:prstGeom prst="ellipse">
            <a:avLst/>
          </a:prstGeom>
          <a:solidFill>
            <a:srgbClr val="69BE28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46" tIns="54873" rIns="109746" bIns="54873" rtlCol="0" anchor="ctr"/>
          <a:lstStyle/>
          <a:p>
            <a:pPr algn="ctr"/>
            <a:endParaRPr lang="en-US">
              <a:solidFill>
                <a:srgbClr val="595959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528043" y="1798008"/>
            <a:ext cx="2227271" cy="1097281"/>
          </a:xfrm>
          <a:prstGeom prst="rect">
            <a:avLst/>
          </a:prstGeom>
        </p:spPr>
        <p:txBody>
          <a:bodyPr vert="horz" wrap="none" lIns="109746" tIns="54873" rIns="109746" bIns="54873" rtlCol="0">
            <a:normAutofit/>
          </a:bodyPr>
          <a:lstStyle/>
          <a:p>
            <a:pPr algn="ctr" defTabSz="548731">
              <a:spcBef>
                <a:spcPct val="20000"/>
              </a:spcBef>
            </a:pPr>
            <a:r>
              <a:rPr lang="en-US" dirty="0"/>
              <a:t>Ambari </a:t>
            </a:r>
            <a:r>
              <a:rPr lang="en-US" dirty="0" smtClean="0"/>
              <a:t>2.4.0 </a:t>
            </a:r>
            <a:r>
              <a:rPr lang="en-US" b="1" dirty="0" smtClean="0"/>
              <a:t>GA</a:t>
            </a:r>
            <a:endParaRPr lang="en-US" b="1" dirty="0"/>
          </a:p>
          <a:p>
            <a:pPr algn="ctr">
              <a:spcBef>
                <a:spcPct val="20000"/>
              </a:spcBef>
            </a:pPr>
            <a:r>
              <a:rPr lang="en-US" b="1" dirty="0" smtClean="0"/>
              <a:t>Aug 2016</a:t>
            </a:r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9691267" y="2926202"/>
            <a:ext cx="0" cy="8313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ight Arrow 3"/>
          <p:cNvSpPr/>
          <p:nvPr/>
        </p:nvSpPr>
        <p:spPr>
          <a:xfrm rot="18596400">
            <a:off x="1557724" y="4804687"/>
            <a:ext cx="2056677" cy="1306479"/>
          </a:xfrm>
          <a:prstGeom prst="rightArrow">
            <a:avLst>
              <a:gd name="adj1" fmla="val 60446"/>
              <a:gd name="adj2" fmla="val 50000"/>
            </a:avLst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600" dirty="0" smtClean="0">
                <a:solidFill>
                  <a:schemeClr val="tx2"/>
                </a:solidFill>
              </a:rPr>
              <a:t>Introduced </a:t>
            </a:r>
            <a:r>
              <a:rPr lang="en-US" sz="1600" b="1" dirty="0" smtClean="0">
                <a:solidFill>
                  <a:schemeClr val="tx2"/>
                </a:solidFill>
              </a:rPr>
              <a:t>Express Upgrade</a:t>
            </a:r>
          </a:p>
        </p:txBody>
      </p:sp>
      <p:sp>
        <p:nvSpPr>
          <p:cNvPr id="38" name="Right Arrow 37"/>
          <p:cNvSpPr/>
          <p:nvPr/>
        </p:nvSpPr>
        <p:spPr>
          <a:xfrm rot="18596400">
            <a:off x="4508294" y="4628133"/>
            <a:ext cx="2056677" cy="1306479"/>
          </a:xfrm>
          <a:prstGeom prst="rightArrow">
            <a:avLst>
              <a:gd name="adj1" fmla="val 60446"/>
              <a:gd name="adj2" fmla="val 50000"/>
            </a:avLst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600" dirty="0" smtClean="0">
                <a:solidFill>
                  <a:schemeClr val="tx2"/>
                </a:solidFill>
              </a:rPr>
              <a:t>Introduced </a:t>
            </a:r>
            <a:r>
              <a:rPr lang="en-US" sz="1600" b="1" dirty="0" smtClean="0">
                <a:solidFill>
                  <a:schemeClr val="tx2"/>
                </a:solidFill>
              </a:rPr>
              <a:t>Grafana</a:t>
            </a:r>
          </a:p>
        </p:txBody>
      </p:sp>
      <p:sp>
        <p:nvSpPr>
          <p:cNvPr id="39" name="Right Arrow 38"/>
          <p:cNvSpPr/>
          <p:nvPr/>
        </p:nvSpPr>
        <p:spPr>
          <a:xfrm rot="18596400">
            <a:off x="7573065" y="4628132"/>
            <a:ext cx="2056677" cy="1306479"/>
          </a:xfrm>
          <a:prstGeom prst="rightArrow">
            <a:avLst>
              <a:gd name="adj1" fmla="val 60446"/>
              <a:gd name="adj2" fmla="val 50000"/>
            </a:avLst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600" dirty="0" smtClean="0">
                <a:solidFill>
                  <a:schemeClr val="tx2"/>
                </a:solidFill>
              </a:rPr>
              <a:t>Introduced</a:t>
            </a:r>
          </a:p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600" b="1" dirty="0" smtClean="0">
                <a:solidFill>
                  <a:schemeClr val="tx2"/>
                </a:solidFill>
              </a:rPr>
              <a:t>Log Search TP</a:t>
            </a:r>
          </a:p>
        </p:txBody>
      </p:sp>
      <p:sp>
        <p:nvSpPr>
          <p:cNvPr id="16" name="Oval 15"/>
          <p:cNvSpPr/>
          <p:nvPr/>
        </p:nvSpPr>
        <p:spPr>
          <a:xfrm>
            <a:off x="11642567" y="3726650"/>
            <a:ext cx="551931" cy="518783"/>
          </a:xfrm>
          <a:prstGeom prst="ellipse">
            <a:avLst/>
          </a:prstGeom>
          <a:solidFill>
            <a:srgbClr val="69BE28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9746" tIns="54873" rIns="109746" bIns="54873" rtlCol="0" anchor="ctr"/>
          <a:lstStyle/>
          <a:p>
            <a:pPr algn="ctr"/>
            <a:endParaRPr lang="en-US">
              <a:solidFill>
                <a:srgbClr val="595959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V="1">
            <a:off x="11910805" y="2926202"/>
            <a:ext cx="0" cy="8313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797169" y="1798008"/>
            <a:ext cx="2227271" cy="1097280"/>
          </a:xfrm>
          <a:prstGeom prst="rect">
            <a:avLst/>
          </a:prstGeom>
        </p:spPr>
        <p:txBody>
          <a:bodyPr vert="horz" wrap="none" lIns="109746" tIns="54873" rIns="109746" bIns="54873" rtlCol="0">
            <a:normAutofit/>
          </a:bodyPr>
          <a:lstStyle/>
          <a:p>
            <a:pPr algn="ctr" defTabSz="548731">
              <a:spcBef>
                <a:spcPct val="20000"/>
              </a:spcBef>
            </a:pPr>
            <a:r>
              <a:rPr lang="en-US" dirty="0" err="1"/>
              <a:t>Ambari</a:t>
            </a:r>
            <a:r>
              <a:rPr lang="en-US" dirty="0"/>
              <a:t> </a:t>
            </a:r>
            <a:r>
              <a:rPr lang="en-US" dirty="0" smtClean="0"/>
              <a:t>2.5.0 </a:t>
            </a:r>
            <a:r>
              <a:rPr lang="en-US" b="1" dirty="0" smtClean="0"/>
              <a:t>GA</a:t>
            </a:r>
            <a:endParaRPr lang="en-US" b="1" dirty="0"/>
          </a:p>
          <a:p>
            <a:pPr algn="ctr">
              <a:spcBef>
                <a:spcPct val="20000"/>
              </a:spcBef>
            </a:pPr>
            <a:r>
              <a:rPr lang="en-US" b="1" dirty="0" smtClean="0"/>
              <a:t>April 2017</a:t>
            </a:r>
          </a:p>
        </p:txBody>
      </p:sp>
      <p:sp>
        <p:nvSpPr>
          <p:cNvPr id="19" name="Right Arrow 18"/>
          <p:cNvSpPr/>
          <p:nvPr/>
        </p:nvSpPr>
        <p:spPr>
          <a:xfrm rot="18757816">
            <a:off x="10115960" y="4619323"/>
            <a:ext cx="2056677" cy="1306479"/>
          </a:xfrm>
          <a:prstGeom prst="rightArrow">
            <a:avLst>
              <a:gd name="adj1" fmla="val 60446"/>
              <a:gd name="adj2" fmla="val 50000"/>
            </a:avLst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600" dirty="0" smtClean="0">
                <a:solidFill>
                  <a:schemeClr val="tx2"/>
                </a:solidFill>
              </a:rPr>
              <a:t>Introduced</a:t>
            </a:r>
          </a:p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600" b="1" dirty="0" smtClean="0">
                <a:solidFill>
                  <a:schemeClr val="tx2"/>
                </a:solidFill>
              </a:rPr>
              <a:t>Hive LLAP GA</a:t>
            </a:r>
          </a:p>
        </p:txBody>
      </p:sp>
    </p:spTree>
    <p:extLst>
      <p:ext uri="{BB962C8B-B14F-4D97-AF65-F5344CB8AC3E}">
        <p14:creationId xmlns:p14="http://schemas.microsoft.com/office/powerpoint/2010/main" val="1088837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Smart </a:t>
            </a:r>
            <a:r>
              <a:rPr lang="en-US" dirty="0" smtClean="0"/>
              <a:t>Configurations using </a:t>
            </a:r>
            <a:r>
              <a:rPr lang="en-US" dirty="0" err="1" smtClean="0"/>
              <a:t>theme.json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4582" y="1159458"/>
            <a:ext cx="9552064" cy="6473990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Views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50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29266" y="4225640"/>
            <a:ext cx="9741215" cy="1998224"/>
          </a:xfrm>
          <a:prstGeom prst="roundRect">
            <a:avLst>
              <a:gd name="adj" fmla="val 6864"/>
            </a:avLst>
          </a:prstGeom>
          <a:solidFill>
            <a:srgbClr val="9BBB59">
              <a:lumMod val="75000"/>
            </a:srgb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80" b="1" kern="0" dirty="0">
                <a:solidFill>
                  <a:sysClr val="window" lastClr="FFFFFF"/>
                </a:solidFill>
                <a:latin typeface="Calibri"/>
              </a:rPr>
              <a:t>Views Framework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Views Framework vs. Views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837371" y="2227416"/>
            <a:ext cx="4704774" cy="1998224"/>
          </a:xfrm>
          <a:prstGeom prst="roundRect">
            <a:avLst>
              <a:gd name="adj" fmla="val 6864"/>
            </a:avLst>
          </a:prstGeom>
          <a:solidFill>
            <a:srgbClr val="9BBB59">
              <a:lumMod val="75000"/>
              <a:alpha val="16000"/>
            </a:srgb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880" b="1" kern="0" dirty="0">
                <a:solidFill>
                  <a:sysClr val="window" lastClr="FFFFFF"/>
                </a:solidFill>
                <a:latin typeface="Calibri"/>
              </a:rPr>
              <a:t>Views</a:t>
            </a:r>
          </a:p>
        </p:txBody>
      </p:sp>
      <p:sp>
        <p:nvSpPr>
          <p:cNvPr id="7" name="Right Arrow 6"/>
          <p:cNvSpPr/>
          <p:nvPr/>
        </p:nvSpPr>
        <p:spPr>
          <a:xfrm>
            <a:off x="2121180" y="4835237"/>
            <a:ext cx="3199482" cy="748146"/>
          </a:xfrm>
          <a:prstGeom prst="rightArrow">
            <a:avLst/>
          </a:prstGeom>
          <a:solidFill>
            <a:srgbClr val="E17000"/>
          </a:solidFill>
          <a:ln>
            <a:solidFill>
              <a:srgbClr val="FF66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8" name="Right Arrow 7"/>
          <p:cNvSpPr/>
          <p:nvPr/>
        </p:nvSpPr>
        <p:spPr>
          <a:xfrm flipH="1">
            <a:off x="9052078" y="2884519"/>
            <a:ext cx="1699049" cy="748146"/>
          </a:xfrm>
          <a:prstGeom prst="rightArrow">
            <a:avLst/>
          </a:prstGeom>
          <a:solidFill>
            <a:schemeClr val="accent6">
              <a:alpha val="34000"/>
            </a:schemeClr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9" name="TextBox 8"/>
          <p:cNvSpPr txBox="1"/>
          <p:nvPr/>
        </p:nvSpPr>
        <p:spPr>
          <a:xfrm>
            <a:off x="130498" y="4920961"/>
            <a:ext cx="2234620" cy="480752"/>
          </a:xfrm>
          <a:prstGeom prst="rect">
            <a:avLst/>
          </a:prstGeom>
        </p:spPr>
        <p:txBody>
          <a:bodyPr vert="horz" wrap="none" lIns="109728" tIns="54864" rIns="109728" bIns="54864" rtlCol="0">
            <a:normAutofit/>
          </a:bodyPr>
          <a:lstStyle/>
          <a:p>
            <a:pPr algn="ctr" defTabSz="548640">
              <a:spcBef>
                <a:spcPct val="20000"/>
              </a:spcBef>
            </a:pPr>
            <a:r>
              <a:rPr lang="en-US" sz="2160" dirty="0"/>
              <a:t>Core to Ambari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751126" y="2502134"/>
            <a:ext cx="2489477" cy="1510145"/>
          </a:xfrm>
          <a:prstGeom prst="rect">
            <a:avLst/>
          </a:prstGeom>
        </p:spPr>
        <p:txBody>
          <a:bodyPr vert="horz" wrap="square" lIns="109728" tIns="54864" rIns="109728" bIns="54864" rtlCol="0">
            <a:normAutofit/>
          </a:bodyPr>
          <a:lstStyle/>
          <a:p>
            <a:pPr algn="ctr" defTabSz="548640">
              <a:spcBef>
                <a:spcPct val="20000"/>
              </a:spcBef>
            </a:pPr>
            <a:r>
              <a:rPr lang="en-US" sz="2160" dirty="0">
                <a:solidFill>
                  <a:schemeClr val="bg1">
                    <a:lumMod val="25000"/>
                    <a:lumOff val="75000"/>
                  </a:schemeClr>
                </a:solidFill>
              </a:rPr>
              <a:t>Built by Hortonworks, Community, Partners</a:t>
            </a:r>
          </a:p>
        </p:txBody>
      </p:sp>
    </p:spTree>
    <p:extLst>
      <p:ext uri="{BB962C8B-B14F-4D97-AF65-F5344CB8AC3E}">
        <p14:creationId xmlns:p14="http://schemas.microsoft.com/office/powerpoint/2010/main" val="64083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Files View</a:t>
            </a:r>
            <a:endParaRPr lang="en-US" dirty="0"/>
          </a:p>
        </p:txBody>
      </p:sp>
      <p:pic>
        <p:nvPicPr>
          <p:cNvPr id="4" name="Picture 3" descr="Screen Shot 2017-04-13 at 12.30.54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769" y="1297010"/>
            <a:ext cx="12483887" cy="553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19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Hive 2.0 View</a:t>
            </a:r>
            <a:endParaRPr lang="en-US" dirty="0"/>
          </a:p>
        </p:txBody>
      </p:sp>
      <p:pic>
        <p:nvPicPr>
          <p:cNvPr id="3" name="Picture 2" descr="Hive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410" y="1351053"/>
            <a:ext cx="12038034" cy="526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184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Hive 2.0 : Visual Explain Feature </a:t>
            </a:r>
            <a:endParaRPr lang="en-US" dirty="0"/>
          </a:p>
        </p:txBody>
      </p:sp>
      <p:pic>
        <p:nvPicPr>
          <p:cNvPr id="5" name="Picture 4" descr="Screen Shot 2017-02-17 at 6.31.0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67" y="3050366"/>
            <a:ext cx="12618994" cy="2951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29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494" y="674710"/>
            <a:ext cx="13167360" cy="484748"/>
          </a:xfrm>
        </p:spPr>
        <p:txBody>
          <a:bodyPr/>
          <a:lstStyle/>
          <a:p>
            <a:r>
              <a:rPr lang="en-US" dirty="0" smtClean="0"/>
              <a:t>Some More </a:t>
            </a:r>
            <a:r>
              <a:rPr lang="en-US" dirty="0" smtClean="0"/>
              <a:t>Views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637146" y="1564180"/>
            <a:ext cx="5790156" cy="4491989"/>
            <a:chOff x="6362700" y="1511300"/>
            <a:chExt cx="3912650" cy="303542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62701" y="1511300"/>
              <a:ext cx="3882460" cy="161463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62700" y="1651125"/>
              <a:ext cx="3912650" cy="2895600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1032526" y="6324600"/>
            <a:ext cx="5872226" cy="1097280"/>
          </a:xfrm>
          <a:prstGeom prst="rect">
            <a:avLst/>
          </a:prstGeom>
        </p:spPr>
        <p:txBody>
          <a:bodyPr vert="horz" wrap="none" lIns="109728" tIns="109728" rIns="109728" bIns="109728" rtlCol="0">
            <a:noAutofit/>
          </a:bodyPr>
          <a:lstStyle/>
          <a:p>
            <a:pPr algn="ctr"/>
            <a:r>
              <a:rPr lang="en-US" sz="2400" b="1" dirty="0"/>
              <a:t>Capacity Scheduler</a:t>
            </a:r>
          </a:p>
          <a:p>
            <a:pPr algn="ctr"/>
            <a:r>
              <a:rPr lang="en-US" sz="2400" b="1" dirty="0"/>
              <a:t>“Queue Manager” View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55075" y="6324600"/>
            <a:ext cx="5872226" cy="1097280"/>
          </a:xfrm>
          <a:prstGeom prst="rect">
            <a:avLst/>
          </a:prstGeom>
        </p:spPr>
        <p:txBody>
          <a:bodyPr vert="horz" wrap="none" lIns="109728" tIns="109728" rIns="109728" bIns="109728" rtlCol="0">
            <a:noAutofit/>
          </a:bodyPr>
          <a:lstStyle/>
          <a:p>
            <a:pPr algn="ctr"/>
            <a:r>
              <a:rPr lang="en-US" sz="2400" b="1" dirty="0" smtClean="0"/>
              <a:t>Tez</a:t>
            </a:r>
            <a:endParaRPr lang="en-US" sz="2400" b="1" dirty="0"/>
          </a:p>
          <a:p>
            <a:pPr algn="ctr"/>
            <a:r>
              <a:rPr lang="en-US" sz="2400" b="1" dirty="0"/>
              <a:t>“Jobs” View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2526" y="1813560"/>
            <a:ext cx="6243222" cy="3977640"/>
          </a:xfrm>
          <a:prstGeom prst="rect">
            <a:avLst/>
          </a:prstGeom>
          <a:ln>
            <a:solidFill>
              <a:srgbClr val="69BE28"/>
            </a:solidFill>
          </a:ln>
        </p:spPr>
      </p:pic>
      <p:sp>
        <p:nvSpPr>
          <p:cNvPr id="10" name="Rectangle 9"/>
          <p:cNvSpPr/>
          <p:nvPr/>
        </p:nvSpPr>
        <p:spPr>
          <a:xfrm>
            <a:off x="7441620" y="1440864"/>
            <a:ext cx="6262106" cy="34498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t" anchorCtr="0"/>
          <a:lstStyle/>
          <a:p>
            <a:pPr algn="l"/>
            <a:endParaRPr lang="en-US" sz="2640" dirty="0">
              <a:solidFill>
                <a:schemeClr val="bg2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7637147" y="1771100"/>
            <a:ext cx="6262106" cy="4285068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t" anchorCtr="0"/>
          <a:lstStyle/>
          <a:p>
            <a:pPr algn="l"/>
            <a:endParaRPr lang="en-US" sz="264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06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View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1006429"/>
          </a:xfrm>
        </p:spPr>
        <p:txBody>
          <a:bodyPr/>
          <a:lstStyle/>
          <a:p>
            <a:r>
              <a:rPr lang="en-US" dirty="0"/>
              <a:t>Serve client-side assets (such as HTML + JavaScript)</a:t>
            </a:r>
          </a:p>
          <a:p>
            <a:r>
              <a:rPr lang="en-US" dirty="0"/>
              <a:t>Expose server-side resources (such as REST endpoints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7" name="Rounded Rectangle 26"/>
          <p:cNvSpPr/>
          <p:nvPr/>
        </p:nvSpPr>
        <p:spPr>
          <a:xfrm>
            <a:off x="2308989" y="3251749"/>
            <a:ext cx="2953372" cy="2961425"/>
          </a:xfrm>
          <a:prstGeom prst="roundRect">
            <a:avLst>
              <a:gd name="adj" fmla="val 5699"/>
            </a:avLst>
          </a:prstGeom>
          <a:solidFill>
            <a:srgbClr val="EBF1DE"/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160" b="1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2919749" y="4243982"/>
            <a:ext cx="1759528" cy="1537854"/>
          </a:xfrm>
          <a:prstGeom prst="roundRect">
            <a:avLst>
              <a:gd name="adj" fmla="val 11262"/>
            </a:avLst>
          </a:prstGeom>
          <a:solidFill>
            <a:srgbClr val="9BBB59">
              <a:lumMod val="75000"/>
            </a:srgb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160" b="1" kern="0" dirty="0">
                <a:solidFill>
                  <a:sysClr val="window" lastClr="FFFFFF"/>
                </a:solidFill>
                <a:latin typeface="Calibri"/>
              </a:rPr>
              <a:t>VIEW</a:t>
            </a:r>
          </a:p>
          <a:p>
            <a:pPr algn="ctr">
              <a:defRPr/>
            </a:pPr>
            <a:r>
              <a:rPr lang="en-US" sz="2160" b="1" kern="0" dirty="0">
                <a:solidFill>
                  <a:sysClr val="window" lastClr="FFFFFF"/>
                </a:solidFill>
                <a:latin typeface="Calibri"/>
              </a:rPr>
              <a:t>Client-side assets</a:t>
            </a:r>
          </a:p>
          <a:p>
            <a:pPr algn="ctr">
              <a:defRPr/>
            </a:pPr>
            <a:r>
              <a:rPr lang="en-US" sz="2160" b="1" kern="0" dirty="0">
                <a:solidFill>
                  <a:sysClr val="window" lastClr="FFFFFF"/>
                </a:solidFill>
                <a:latin typeface="Calibri"/>
              </a:rPr>
              <a:t>(.js, html)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308989" y="3317291"/>
            <a:ext cx="2953372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rPr>
              <a:t>AMBARI WEB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6361905" y="3251749"/>
            <a:ext cx="2953372" cy="2895883"/>
          </a:xfrm>
          <a:prstGeom prst="roundRect">
            <a:avLst>
              <a:gd name="adj" fmla="val 5699"/>
            </a:avLst>
          </a:prstGeom>
          <a:solidFill>
            <a:srgbClr val="EBF1DE"/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en-US" sz="2160" b="1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6949449" y="4243982"/>
            <a:ext cx="1759528" cy="1537854"/>
          </a:xfrm>
          <a:prstGeom prst="roundRect">
            <a:avLst>
              <a:gd name="adj" fmla="val 11262"/>
            </a:avLst>
          </a:prstGeom>
          <a:solidFill>
            <a:srgbClr val="9BBB59">
              <a:lumMod val="75000"/>
            </a:srgb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160" b="1" kern="0" dirty="0">
                <a:solidFill>
                  <a:sysClr val="window" lastClr="FFFFFF"/>
                </a:solidFill>
                <a:latin typeface="Calibri"/>
              </a:rPr>
              <a:t>VIEW</a:t>
            </a:r>
          </a:p>
          <a:p>
            <a:pPr algn="ctr">
              <a:defRPr/>
            </a:pPr>
            <a:r>
              <a:rPr lang="en-US" sz="2160" b="1" kern="0" dirty="0">
                <a:solidFill>
                  <a:sysClr val="window" lastClr="FFFFFF"/>
                </a:solidFill>
                <a:latin typeface="Calibri"/>
              </a:rPr>
              <a:t>Server-side resources</a:t>
            </a:r>
          </a:p>
          <a:p>
            <a:pPr algn="ctr">
              <a:defRPr/>
            </a:pPr>
            <a:r>
              <a:rPr lang="en-US" sz="2640" b="1" kern="0" dirty="0">
                <a:solidFill>
                  <a:sysClr val="window" lastClr="FFFFFF"/>
                </a:solidFill>
                <a:latin typeface="Calibri"/>
              </a:rPr>
              <a:t>(java)</a:t>
            </a:r>
            <a:endParaRPr lang="en-US" sz="2160" b="1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361905" y="3382833"/>
            <a:ext cx="2953372" cy="498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4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/>
                <a:cs typeface="Calibri"/>
              </a:rPr>
              <a:t>AMBARI SERVER</a:t>
            </a:r>
          </a:p>
        </p:txBody>
      </p:sp>
      <p:cxnSp>
        <p:nvCxnSpPr>
          <p:cNvPr id="33" name="Straight Connector 32"/>
          <p:cNvCxnSpPr>
            <a:stCxn id="28" idx="3"/>
            <a:endCxn id="31" idx="1"/>
          </p:cNvCxnSpPr>
          <p:nvPr/>
        </p:nvCxnSpPr>
        <p:spPr>
          <a:xfrm>
            <a:off x="4679276" y="5012909"/>
            <a:ext cx="2270172" cy="0"/>
          </a:xfrm>
          <a:prstGeom prst="line">
            <a:avLst/>
          </a:prstGeom>
          <a:ln>
            <a:solidFill>
              <a:srgbClr val="4F6228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262360" y="4675593"/>
            <a:ext cx="1099544" cy="31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40" dirty="0">
                <a:latin typeface="Courier"/>
                <a:cs typeface="Courier"/>
              </a:rPr>
              <a:t>{rest}</a:t>
            </a:r>
          </a:p>
        </p:txBody>
      </p:sp>
      <p:sp>
        <p:nvSpPr>
          <p:cNvPr id="35" name="Cloud 34"/>
          <p:cNvSpPr/>
          <p:nvPr/>
        </p:nvSpPr>
        <p:spPr>
          <a:xfrm>
            <a:off x="10094738" y="4233347"/>
            <a:ext cx="2146630" cy="1564874"/>
          </a:xfrm>
          <a:prstGeom prst="cloud">
            <a:avLst/>
          </a:prstGeom>
          <a:solidFill>
            <a:srgbClr val="EBF1DE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0" dirty="0">
                <a:solidFill>
                  <a:srgbClr val="404040"/>
                </a:solidFill>
              </a:rPr>
              <a:t>Hadoop and other systems</a:t>
            </a:r>
          </a:p>
        </p:txBody>
      </p:sp>
      <p:cxnSp>
        <p:nvCxnSpPr>
          <p:cNvPr id="36" name="Straight Connector 35"/>
          <p:cNvCxnSpPr>
            <a:stCxn id="31" idx="3"/>
            <a:endCxn id="35" idx="2"/>
          </p:cNvCxnSpPr>
          <p:nvPr/>
        </p:nvCxnSpPr>
        <p:spPr>
          <a:xfrm>
            <a:off x="8708977" y="5012909"/>
            <a:ext cx="1392421" cy="2875"/>
          </a:xfrm>
          <a:prstGeom prst="line">
            <a:avLst/>
          </a:prstGeom>
          <a:ln>
            <a:solidFill>
              <a:srgbClr val="4F6228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1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View Delivery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sz="quarter" idx="10"/>
          </p:nvPr>
        </p:nvSpPr>
        <p:spPr>
          <a:xfrm>
            <a:off x="841494" y="1266221"/>
            <a:ext cx="13167360" cy="3257301"/>
          </a:xfrm>
        </p:spPr>
        <p:txBody>
          <a:bodyPr/>
          <a:lstStyle/>
          <a:p>
            <a:pPr marL="548640" indent="-548640">
              <a:buFont typeface="+mj-lt"/>
              <a:buAutoNum type="arabicPeriod"/>
            </a:pPr>
            <a:r>
              <a:rPr lang="en-US" dirty="0" smtClean="0"/>
              <a:t>Develop the View (just like you would for a Web App)</a:t>
            </a:r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Package as a View (basically a </a:t>
            </a:r>
            <a:r>
              <a:rPr lang="en-US" dirty="0" smtClean="0"/>
              <a:t>JAR</a:t>
            </a:r>
            <a:r>
              <a:rPr lang="en-US" dirty="0" smtClean="0"/>
              <a:t>)</a:t>
            </a:r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Deploy the View into Ambari</a:t>
            </a:r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Ambari Admins create + configuration view instance(s) and give access to users + </a:t>
            </a:r>
            <a:r>
              <a:rPr lang="en-US" dirty="0" smtClean="0"/>
              <a:t>groups</a:t>
            </a:r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Can Deploy </a:t>
            </a:r>
            <a:r>
              <a:rPr lang="en-US" dirty="0"/>
              <a:t>multiple versions and create multiple instances of a </a:t>
            </a:r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938440" y="4872424"/>
            <a:ext cx="1759528" cy="1537854"/>
          </a:xfrm>
          <a:prstGeom prst="roundRect">
            <a:avLst>
              <a:gd name="adj" fmla="val 11262"/>
            </a:avLst>
          </a:prstGeom>
          <a:solidFill>
            <a:srgbClr val="9BBB59">
              <a:lumMod val="75000"/>
            </a:srgb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160" b="1" kern="0" dirty="0">
                <a:solidFill>
                  <a:sysClr val="window" lastClr="FFFFFF"/>
                </a:solidFill>
                <a:latin typeface="Calibri"/>
              </a:rPr>
              <a:t>Develop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316259" y="4872424"/>
            <a:ext cx="1759528" cy="1537854"/>
          </a:xfrm>
          <a:prstGeom prst="roundRect">
            <a:avLst>
              <a:gd name="adj" fmla="val 11262"/>
            </a:avLst>
          </a:prstGeom>
          <a:solidFill>
            <a:srgbClr val="9BBB59">
              <a:lumMod val="75000"/>
            </a:srgb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640" b="1" kern="0" dirty="0">
                <a:solidFill>
                  <a:sysClr val="window" lastClr="FFFFFF"/>
                </a:solidFill>
                <a:latin typeface="Calibri"/>
              </a:rPr>
              <a:t>D</a:t>
            </a:r>
            <a:r>
              <a:rPr lang="en-US" sz="2160" b="1" kern="0" dirty="0" err="1">
                <a:solidFill>
                  <a:sysClr val="window" lastClr="FFFFFF"/>
                </a:solidFill>
                <a:latin typeface="Calibri"/>
              </a:rPr>
              <a:t>eploy</a:t>
            </a:r>
            <a:endParaRPr lang="en-US" sz="2160" b="1" kern="0" dirty="0">
              <a:solidFill>
                <a:sysClr val="window" lastClr="FFFFFF"/>
              </a:solidFill>
              <a:latin typeface="Calibri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130683" y="4872424"/>
            <a:ext cx="1759528" cy="1537854"/>
          </a:xfrm>
          <a:prstGeom prst="roundRect">
            <a:avLst>
              <a:gd name="adj" fmla="val 11262"/>
            </a:avLst>
          </a:prstGeom>
          <a:solidFill>
            <a:srgbClr val="9BBB59">
              <a:lumMod val="75000"/>
            </a:srgb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640" b="1" kern="0" dirty="0">
                <a:solidFill>
                  <a:sysClr val="window" lastClr="FFFFFF"/>
                </a:solidFill>
                <a:latin typeface="Calibri"/>
              </a:rPr>
              <a:t>Package</a:t>
            </a:r>
            <a:endParaRPr lang="en-US" sz="2160" b="1" kern="0" dirty="0">
              <a:solidFill>
                <a:sysClr val="window" lastClr="FFFFFF"/>
              </a:solidFill>
              <a:latin typeface="Calibri"/>
            </a:endParaRPr>
          </a:p>
        </p:txBody>
      </p:sp>
      <p:cxnSp>
        <p:nvCxnSpPr>
          <p:cNvPr id="7" name="Straight Connector 6"/>
          <p:cNvCxnSpPr>
            <a:endCxn id="6" idx="1"/>
          </p:cNvCxnSpPr>
          <p:nvPr/>
        </p:nvCxnSpPr>
        <p:spPr>
          <a:xfrm>
            <a:off x="4697968" y="5641351"/>
            <a:ext cx="432715" cy="0"/>
          </a:xfrm>
          <a:prstGeom prst="line">
            <a:avLst/>
          </a:prstGeom>
          <a:noFill/>
          <a:ln w="25400" cap="flat" cmpd="sng" algn="ctr">
            <a:solidFill>
              <a:schemeClr val="accent3">
                <a:lumMod val="50000"/>
              </a:schemeClr>
            </a:solidFill>
            <a:prstDash val="solid"/>
            <a:headEnd type="none"/>
            <a:tailEnd type="triangle"/>
          </a:ln>
          <a:effectLst/>
        </p:spPr>
      </p:cxnSp>
      <p:cxnSp>
        <p:nvCxnSpPr>
          <p:cNvPr id="8" name="Straight Connector 7"/>
          <p:cNvCxnSpPr/>
          <p:nvPr/>
        </p:nvCxnSpPr>
        <p:spPr>
          <a:xfrm>
            <a:off x="6883543" y="5647147"/>
            <a:ext cx="432715" cy="0"/>
          </a:xfrm>
          <a:prstGeom prst="line">
            <a:avLst/>
          </a:prstGeom>
          <a:noFill/>
          <a:ln w="25400" cap="flat" cmpd="sng" algn="ctr">
            <a:solidFill>
              <a:schemeClr val="accent3">
                <a:lumMod val="50000"/>
              </a:schemeClr>
            </a:solidFill>
            <a:prstDash val="solid"/>
            <a:headEnd type="none"/>
            <a:tailEnd type="triangle"/>
          </a:ln>
          <a:effectLst/>
        </p:spPr>
      </p:cxnSp>
      <p:sp>
        <p:nvSpPr>
          <p:cNvPr id="9" name="Rounded Rectangle 8"/>
          <p:cNvSpPr/>
          <p:nvPr/>
        </p:nvSpPr>
        <p:spPr>
          <a:xfrm>
            <a:off x="9508502" y="4872424"/>
            <a:ext cx="1989104" cy="1537854"/>
          </a:xfrm>
          <a:prstGeom prst="roundRect">
            <a:avLst>
              <a:gd name="adj" fmla="val 11262"/>
            </a:avLst>
          </a:prstGeom>
          <a:solidFill>
            <a:srgbClr val="9BBB59">
              <a:lumMod val="75000"/>
            </a:srgbClr>
          </a:solidFill>
          <a:ln w="9525" cap="flat" cmpd="sng" algn="ctr">
            <a:solidFill>
              <a:schemeClr val="accent1">
                <a:lumMod val="50000"/>
              </a:scheme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r>
              <a:rPr lang="en-US" sz="2640" b="1" kern="0" dirty="0">
                <a:solidFill>
                  <a:sysClr val="window" lastClr="FFFFFF"/>
                </a:solidFill>
                <a:latin typeface="Calibri"/>
              </a:rPr>
              <a:t>Create Instance(s)</a:t>
            </a:r>
            <a:endParaRPr lang="en-US" sz="2160" b="1" kern="0" dirty="0">
              <a:solidFill>
                <a:sysClr val="window" lastClr="FFFFFF"/>
              </a:solidFill>
              <a:latin typeface="Calibri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075786" y="5620172"/>
            <a:ext cx="432715" cy="0"/>
          </a:xfrm>
          <a:prstGeom prst="line">
            <a:avLst/>
          </a:prstGeom>
          <a:noFill/>
          <a:ln w="25400" cap="flat" cmpd="sng" algn="ctr">
            <a:solidFill>
              <a:schemeClr val="accent3">
                <a:lumMod val="50000"/>
              </a:schemeClr>
            </a:solidFill>
            <a:prstDash val="solid"/>
            <a:headEnd type="non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99189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Choice of Deployment Model</a:t>
            </a:r>
            <a:endParaRPr lang="en-US" dirty="0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1825115"/>
          </a:xfrm>
        </p:spPr>
        <p:txBody>
          <a:bodyPr/>
          <a:lstStyle/>
          <a:p>
            <a:r>
              <a:rPr lang="en-US" dirty="0"/>
              <a:t>For Hadoop Operators:</a:t>
            </a:r>
          </a:p>
          <a:p>
            <a:pPr lvl="1"/>
            <a:r>
              <a:rPr lang="en-US" dirty="0"/>
              <a:t>Deploy Views in an Ambari Server that is managing a Hadoop cluster</a:t>
            </a:r>
          </a:p>
          <a:p>
            <a:r>
              <a:rPr lang="en-US" dirty="0"/>
              <a:t>For Data Workers:</a:t>
            </a:r>
          </a:p>
          <a:p>
            <a:pPr lvl="1"/>
            <a:r>
              <a:rPr lang="en-US" dirty="0"/>
              <a:t>Run Views in a “standalone” Ambari </a:t>
            </a:r>
            <a:r>
              <a:rPr lang="en-US" dirty="0" smtClean="0"/>
              <a:t>Server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966793" y="3858396"/>
            <a:ext cx="5971309" cy="328352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20000"/>
                <a:lumOff val="8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grpSp>
        <p:nvGrpSpPr>
          <p:cNvPr id="5" name="Group 4"/>
          <p:cNvGrpSpPr/>
          <p:nvPr/>
        </p:nvGrpSpPr>
        <p:grpSpPr>
          <a:xfrm>
            <a:off x="4202085" y="4483461"/>
            <a:ext cx="1018153" cy="977730"/>
            <a:chOff x="1344722" y="3542334"/>
            <a:chExt cx="848461" cy="814775"/>
          </a:xfrm>
        </p:grpSpPr>
        <p:sp>
          <p:nvSpPr>
            <p:cNvPr id="6" name="Rounded Rectangle 5"/>
            <p:cNvSpPr>
              <a:spLocks noChangeAspect="1"/>
            </p:cNvSpPr>
            <p:nvPr/>
          </p:nvSpPr>
          <p:spPr>
            <a:xfrm>
              <a:off x="1344722" y="3542334"/>
              <a:ext cx="848461" cy="814775"/>
            </a:xfrm>
            <a:prstGeom prst="roundRect">
              <a:avLst>
                <a:gd name="adj" fmla="val 3262"/>
              </a:avLst>
            </a:prstGeom>
            <a:solidFill>
              <a:schemeClr val="bg1">
                <a:lumMod val="25000"/>
                <a:lumOff val="75000"/>
              </a:schemeClr>
            </a:solidFill>
            <a:ln w="28575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 anchorCtr="0"/>
            <a:lstStyle/>
            <a:p>
              <a:pPr algn="ctr"/>
              <a:r>
                <a:rPr lang="en-US" sz="1440" b="1" dirty="0">
                  <a:solidFill>
                    <a:schemeClr val="bg1">
                      <a:lumMod val="25000"/>
                    </a:schemeClr>
                  </a:solidFill>
                  <a:latin typeface="Arial"/>
                  <a:cs typeface="Arial"/>
                </a:rPr>
                <a:t>Ambari</a:t>
              </a:r>
            </a:p>
            <a:p>
              <a:pPr algn="ctr"/>
              <a:r>
                <a:rPr lang="en-US" sz="1440" b="1" dirty="0">
                  <a:solidFill>
                    <a:schemeClr val="bg1">
                      <a:lumMod val="25000"/>
                    </a:schemeClr>
                  </a:solidFill>
                  <a:latin typeface="Arial"/>
                  <a:cs typeface="Arial"/>
                </a:rPr>
                <a:t>Server</a:t>
              </a:r>
            </a:p>
          </p:txBody>
        </p:sp>
        <p:pic>
          <p:nvPicPr>
            <p:cNvPr id="7" name="Picture 6" descr="horton_ambari_icon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25610" y="3573806"/>
              <a:ext cx="186884" cy="186884"/>
            </a:xfrm>
            <a:prstGeom prst="rect">
              <a:avLst/>
            </a:prstGeom>
          </p:spPr>
        </p:pic>
      </p:grpSp>
      <p:sp>
        <p:nvSpPr>
          <p:cNvPr id="8" name="Rounded Rectangle 7"/>
          <p:cNvSpPr>
            <a:spLocks noChangeAspect="1"/>
          </p:cNvSpPr>
          <p:nvPr/>
        </p:nvSpPr>
        <p:spPr>
          <a:xfrm>
            <a:off x="5749263" y="4483461"/>
            <a:ext cx="3912526" cy="977730"/>
          </a:xfrm>
          <a:prstGeom prst="roundRect">
            <a:avLst>
              <a:gd name="adj" fmla="val 5758"/>
            </a:avLst>
          </a:prstGeom>
          <a:solidFill>
            <a:schemeClr val="accent1"/>
          </a:solidFill>
          <a:ln w="28575" cmpd="sng">
            <a:solidFill>
              <a:srgbClr val="69BE28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0486" algn="ctr"/>
            <a:r>
              <a:rPr lang="en-US" sz="1920" b="1" dirty="0">
                <a:solidFill>
                  <a:srgbClr val="FFFFFF"/>
                </a:solidFill>
                <a:latin typeface="Calibri"/>
                <a:cs typeface="Calibri"/>
              </a:rPr>
              <a:t>HADOOP</a:t>
            </a:r>
          </a:p>
          <a:p>
            <a:pPr marL="70486" algn="ctr"/>
            <a:r>
              <a:rPr lang="en-US" sz="1440" dirty="0">
                <a:solidFill>
                  <a:srgbClr val="FFFFFF"/>
                </a:solidFill>
                <a:latin typeface="Calibri"/>
                <a:cs typeface="Calibri"/>
              </a:rPr>
              <a:t>Store &amp; Process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3276" y="4543034"/>
            <a:ext cx="430324" cy="322091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8664199" y="5972534"/>
            <a:ext cx="1018153" cy="977730"/>
            <a:chOff x="1344722" y="3542334"/>
            <a:chExt cx="848461" cy="814775"/>
          </a:xfrm>
        </p:grpSpPr>
        <p:sp>
          <p:nvSpPr>
            <p:cNvPr id="11" name="Rounded Rectangle 10"/>
            <p:cNvSpPr>
              <a:spLocks noChangeAspect="1"/>
            </p:cNvSpPr>
            <p:nvPr/>
          </p:nvSpPr>
          <p:spPr>
            <a:xfrm>
              <a:off x="1344722" y="3542334"/>
              <a:ext cx="848461" cy="814775"/>
            </a:xfrm>
            <a:prstGeom prst="roundRect">
              <a:avLst>
                <a:gd name="adj" fmla="val 3262"/>
              </a:avLst>
            </a:prstGeom>
            <a:solidFill>
              <a:schemeClr val="bg1">
                <a:lumMod val="25000"/>
                <a:lumOff val="75000"/>
              </a:schemeClr>
            </a:solidFill>
            <a:ln w="28575" cmpd="sng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 anchorCtr="0"/>
            <a:lstStyle/>
            <a:p>
              <a:pPr algn="ctr"/>
              <a:r>
                <a:rPr lang="en-US" sz="1440" b="1" dirty="0">
                  <a:solidFill>
                    <a:schemeClr val="bg1">
                      <a:lumMod val="25000"/>
                    </a:schemeClr>
                  </a:solidFill>
                  <a:latin typeface="Arial"/>
                  <a:cs typeface="Arial"/>
                </a:rPr>
                <a:t>Ambari</a:t>
              </a:r>
            </a:p>
            <a:p>
              <a:pPr algn="ctr"/>
              <a:r>
                <a:rPr lang="en-US" sz="1440" b="1" dirty="0">
                  <a:solidFill>
                    <a:schemeClr val="bg1">
                      <a:lumMod val="25000"/>
                    </a:schemeClr>
                  </a:solidFill>
                  <a:latin typeface="Arial"/>
                  <a:cs typeface="Arial"/>
                </a:rPr>
                <a:t>Server</a:t>
              </a:r>
            </a:p>
          </p:txBody>
        </p:sp>
        <p:pic>
          <p:nvPicPr>
            <p:cNvPr id="12" name="Picture 11" descr="horton_ambari_icon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25610" y="3573806"/>
              <a:ext cx="186884" cy="186884"/>
            </a:xfrm>
            <a:prstGeom prst="rect">
              <a:avLst/>
            </a:prstGeom>
          </p:spPr>
        </p:pic>
      </p:grpSp>
      <p:sp>
        <p:nvSpPr>
          <p:cNvPr id="13" name="Right Arrow 12"/>
          <p:cNvSpPr/>
          <p:nvPr/>
        </p:nvSpPr>
        <p:spPr>
          <a:xfrm>
            <a:off x="3620664" y="4671560"/>
            <a:ext cx="692257" cy="631546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14" name="TextBox 13"/>
          <p:cNvSpPr txBox="1"/>
          <p:nvPr/>
        </p:nvSpPr>
        <p:spPr>
          <a:xfrm>
            <a:off x="1761383" y="4070455"/>
            <a:ext cx="1859280" cy="1783295"/>
          </a:xfrm>
          <a:prstGeom prst="rect">
            <a:avLst/>
          </a:prstGeom>
        </p:spPr>
        <p:txBody>
          <a:bodyPr vert="horz" wrap="square" lIns="109728" tIns="54864" rIns="109728" bIns="54864" rtlCol="0">
            <a:noAutofit/>
          </a:bodyPr>
          <a:lstStyle/>
          <a:p>
            <a:pPr defTabSz="548640">
              <a:spcBef>
                <a:spcPct val="20000"/>
              </a:spcBef>
            </a:pPr>
            <a:r>
              <a:rPr lang="en-US" sz="2640" b="1" dirty="0">
                <a:solidFill>
                  <a:srgbClr val="1E1E1E"/>
                </a:solidFill>
              </a:rPr>
              <a:t>Operators </a:t>
            </a:r>
            <a:r>
              <a:rPr lang="en-US" sz="2640" dirty="0">
                <a:solidFill>
                  <a:srgbClr val="1E1E1E"/>
                </a:solidFill>
              </a:rPr>
              <a:t>manage the cluster, </a:t>
            </a:r>
            <a:r>
              <a:rPr lang="en-US" sz="2640" b="1" dirty="0">
                <a:solidFill>
                  <a:srgbClr val="1E1E1E"/>
                </a:solidFill>
              </a:rPr>
              <a:t>may have Views </a:t>
            </a:r>
            <a:r>
              <a:rPr lang="en-US" sz="2640" dirty="0">
                <a:solidFill>
                  <a:srgbClr val="1E1E1E"/>
                </a:solidFill>
              </a:rPr>
              <a:t>deployed</a:t>
            </a:r>
          </a:p>
        </p:txBody>
      </p:sp>
      <p:sp>
        <p:nvSpPr>
          <p:cNvPr id="15" name="Right Arrow 14"/>
          <p:cNvSpPr/>
          <p:nvPr/>
        </p:nvSpPr>
        <p:spPr>
          <a:xfrm flipH="1">
            <a:off x="9603599" y="4671560"/>
            <a:ext cx="809106" cy="631546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16" name="TextBox 15"/>
          <p:cNvSpPr txBox="1"/>
          <p:nvPr/>
        </p:nvSpPr>
        <p:spPr>
          <a:xfrm>
            <a:off x="10412705" y="4329628"/>
            <a:ext cx="1903121" cy="2992398"/>
          </a:xfrm>
          <a:prstGeom prst="rect">
            <a:avLst/>
          </a:prstGeom>
        </p:spPr>
        <p:txBody>
          <a:bodyPr vert="horz" wrap="square" lIns="109728" tIns="54864" rIns="109728" bIns="54864" rtlCol="0">
            <a:normAutofit/>
          </a:bodyPr>
          <a:lstStyle/>
          <a:p>
            <a:pPr>
              <a:spcBef>
                <a:spcPct val="20000"/>
              </a:spcBef>
            </a:pPr>
            <a:r>
              <a:rPr lang="en-US" sz="2160" b="1" dirty="0">
                <a:solidFill>
                  <a:srgbClr val="1E1E1E"/>
                </a:solidFill>
              </a:rPr>
              <a:t>Data Workers </a:t>
            </a:r>
            <a:r>
              <a:rPr lang="en-US" sz="2160" dirty="0">
                <a:solidFill>
                  <a:srgbClr val="1E1E1E"/>
                </a:solidFill>
              </a:rPr>
              <a:t>use the cluster and use </a:t>
            </a:r>
            <a:r>
              <a:rPr lang="en-US" sz="2640" dirty="0">
                <a:solidFill>
                  <a:srgbClr val="1E1E1E"/>
                </a:solidFill>
              </a:rPr>
              <a:t>a “standalone” Ambari </a:t>
            </a:r>
            <a:r>
              <a:rPr lang="en-US" sz="2160" dirty="0">
                <a:solidFill>
                  <a:srgbClr val="1E1E1E"/>
                </a:solidFill>
              </a:rPr>
              <a:t>Server </a:t>
            </a:r>
            <a:r>
              <a:rPr lang="en-US" sz="2160" b="1" dirty="0">
                <a:solidFill>
                  <a:srgbClr val="1E1E1E"/>
                </a:solidFill>
              </a:rPr>
              <a:t>for Views</a:t>
            </a:r>
          </a:p>
        </p:txBody>
      </p:sp>
      <p:sp>
        <p:nvSpPr>
          <p:cNvPr id="17" name="Right Arrow 16"/>
          <p:cNvSpPr/>
          <p:nvPr/>
        </p:nvSpPr>
        <p:spPr>
          <a:xfrm flipH="1">
            <a:off x="9603599" y="6179144"/>
            <a:ext cx="809106" cy="631546"/>
          </a:xfrm>
          <a:prstGeom prst="rightArrow">
            <a:avLst/>
          </a:prstGeom>
          <a:solidFill>
            <a:schemeClr val="accent5"/>
          </a:solidFill>
          <a:ln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40" dirty="0"/>
              <a:t> </a:t>
            </a:r>
          </a:p>
        </p:txBody>
      </p:sp>
      <p:cxnSp>
        <p:nvCxnSpPr>
          <p:cNvPr id="18" name="Straight Connector 17"/>
          <p:cNvCxnSpPr>
            <a:stCxn id="6" idx="3"/>
            <a:endCxn id="8" idx="1"/>
          </p:cNvCxnSpPr>
          <p:nvPr/>
        </p:nvCxnSpPr>
        <p:spPr>
          <a:xfrm>
            <a:off x="5220238" y="4972326"/>
            <a:ext cx="52902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220238" y="5121978"/>
            <a:ext cx="52902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0238" y="4809240"/>
            <a:ext cx="52902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5400000">
            <a:off x="8794223" y="5725703"/>
            <a:ext cx="52902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>
            <a:off x="9096751" y="5725703"/>
            <a:ext cx="52902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5400000">
            <a:off x="8944351" y="5725702"/>
            <a:ext cx="529026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Can 23"/>
          <p:cNvSpPr/>
          <p:nvPr/>
        </p:nvSpPr>
        <p:spPr>
          <a:xfrm>
            <a:off x="4754985" y="5251524"/>
            <a:ext cx="288330" cy="3834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  <p:sp>
        <p:nvSpPr>
          <p:cNvPr id="25" name="Can 24"/>
          <p:cNvSpPr/>
          <p:nvPr/>
        </p:nvSpPr>
        <p:spPr>
          <a:xfrm>
            <a:off x="9315269" y="6810690"/>
            <a:ext cx="288330" cy="383479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640"/>
          </a:p>
        </p:txBody>
      </p:sp>
    </p:spTree>
    <p:extLst>
      <p:ext uri="{BB962C8B-B14F-4D97-AF65-F5344CB8AC3E}">
        <p14:creationId xmlns:p14="http://schemas.microsoft.com/office/powerpoint/2010/main" val="18645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Alerts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45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Learn More About Apache Ambari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431107839"/>
              </p:ext>
            </p:extLst>
          </p:nvPr>
        </p:nvGraphicFramePr>
        <p:xfrm>
          <a:off x="841375" y="1752601"/>
          <a:ext cx="13166726" cy="5398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94398"/>
                <a:gridCol w="9272328"/>
              </a:tblGrid>
              <a:tr h="713975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Resource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Location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</a:tr>
              <a:tr h="713975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Apache Ambari Project Page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>
                          <a:solidFill>
                            <a:schemeClr val="tx1"/>
                          </a:solidFill>
                          <a:hlinkClick r:id="rId3"/>
                        </a:rPr>
                        <a:t>http://ambari.apache.org</a:t>
                      </a:r>
                      <a:endParaRPr lang="en-US" sz="200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</a:tr>
              <a:tr h="713975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Ambari Project Wiki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  <a:hlinkClick r:id="rId4"/>
                        </a:rPr>
                        <a:t>https://cwiki.apache.org/confluence/display/AMBARI</a:t>
                      </a:r>
                      <a:endParaRPr lang="en-US" sz="200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</a:tr>
              <a:tr h="713975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Ambari Project JIRA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  <a:hlinkClick r:id="rId5"/>
                        </a:rPr>
                        <a:t>https://issues.apache.org/jira/browse/AMBARI</a:t>
                      </a:r>
                      <a:endParaRPr lang="en-US" sz="200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</a:tr>
              <a:tr h="1114975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Stacks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  <a:hlinkClick r:id="rId6"/>
                        </a:rPr>
                        <a:t>https://cwiki.apache.org/confluence/pages/viewpage.action?pageId=38571133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</a:tr>
              <a:tr h="713975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Blueprints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  <a:hlinkClick r:id="rId7"/>
                        </a:rPr>
                        <a:t>https://cwiki.apache.org/confluence/display/AMBARI/Blueprints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</a:tr>
              <a:tr h="713975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Views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tx1"/>
                          </a:solidFill>
                          <a:hlinkClick r:id="rId8"/>
                        </a:rPr>
                        <a:t>https://cwiki.apache.org/confluence/display/AMBARI/Views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 marL="121888" marR="121888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629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841493" y="2712422"/>
            <a:ext cx="13194792" cy="1077218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484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Full Visibility into Cluster Health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1006429"/>
          </a:xfrm>
        </p:spPr>
        <p:txBody>
          <a:bodyPr/>
          <a:lstStyle/>
          <a:p>
            <a:pPr marL="411480" indent="-411480">
              <a:buFont typeface="Arial"/>
              <a:buChar char="•"/>
            </a:pPr>
            <a:r>
              <a:rPr lang="en-US" dirty="0" smtClean="0"/>
              <a:t>Centralized </a:t>
            </a:r>
            <a:r>
              <a:rPr lang="en-US" dirty="0"/>
              <a:t>management of </a:t>
            </a:r>
            <a:r>
              <a:rPr lang="en-US" dirty="0" smtClean="0"/>
              <a:t>Health Alerts</a:t>
            </a:r>
          </a:p>
          <a:p>
            <a:pPr marL="411480" indent="-411480">
              <a:buFont typeface="Arial"/>
              <a:buChar char="•"/>
            </a:pPr>
            <a:r>
              <a:rPr lang="en-US" dirty="0" smtClean="0"/>
              <a:t>Pre-defined alerts, configured </a:t>
            </a:r>
            <a:r>
              <a:rPr lang="en-US" dirty="0"/>
              <a:t>by </a:t>
            </a:r>
            <a:r>
              <a:rPr lang="en-US" dirty="0" smtClean="0"/>
              <a:t>default on cluster install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97792" y="2969395"/>
            <a:ext cx="8830487" cy="4362440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6529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Customizing Alerts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11480" indent="-411480">
              <a:buFont typeface="Arial"/>
              <a:buChar char="•"/>
            </a:pPr>
            <a:r>
              <a:rPr lang="en-US" dirty="0" smtClean="0"/>
              <a:t>Control thresholds, check intervals and response text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71188" y="2429301"/>
            <a:ext cx="8707971" cy="4777696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  <p:sp>
        <p:nvSpPr>
          <p:cNvPr id="4" name="Right Arrow 3"/>
          <p:cNvSpPr/>
          <p:nvPr/>
        </p:nvSpPr>
        <p:spPr>
          <a:xfrm>
            <a:off x="2506009" y="4818149"/>
            <a:ext cx="845107" cy="872836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t" anchorCtr="0"/>
          <a:lstStyle/>
          <a:p>
            <a:pPr algn="l"/>
            <a:endParaRPr lang="en-US" sz="264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18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Configuring the Check 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1494" y="1752600"/>
            <a:ext cx="13167360" cy="387798"/>
          </a:xfrm>
        </p:spPr>
        <p:txBody>
          <a:bodyPr/>
          <a:lstStyle/>
          <a:p>
            <a:r>
              <a:rPr lang="en-US" dirty="0"/>
              <a:t>Set globally for all alerts, or override for </a:t>
            </a:r>
            <a:r>
              <a:rPr lang="en-US" dirty="0" smtClean="0"/>
              <a:t>a specific alert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996" y="3181183"/>
            <a:ext cx="4243857" cy="2671585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1447867" y="4337011"/>
            <a:ext cx="1705973" cy="968991"/>
          </a:xfrm>
          <a:prstGeom prst="rightArrow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 smtClean="0">
                <a:solidFill>
                  <a:schemeClr val="tx2"/>
                </a:solidFill>
              </a:rPr>
              <a:t>Global Setting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0817" y="3026544"/>
            <a:ext cx="4431198" cy="2800617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flipH="1">
            <a:off x="10633088" y="5055901"/>
            <a:ext cx="1705973" cy="968991"/>
          </a:xfrm>
          <a:prstGeom prst="rightArrow">
            <a:avLst/>
          </a:prstGeom>
          <a:solidFill>
            <a:schemeClr val="accent6"/>
          </a:solidFill>
          <a:ln w="127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182880" rIns="182880" bIns="182880" rtlCol="0" anchor="ctr" anchorCtr="0">
            <a:noAutofit/>
          </a:bodyPr>
          <a:lstStyle/>
          <a:p>
            <a:pPr algn="ctr">
              <a:lnSpc>
                <a:spcPct val="85000"/>
              </a:lnSpc>
              <a:spcBef>
                <a:spcPts val="600"/>
              </a:spcBef>
            </a:pPr>
            <a:r>
              <a:rPr lang="en-US" sz="1400" dirty="0" smtClean="0">
                <a:solidFill>
                  <a:schemeClr val="tx2"/>
                </a:solidFill>
              </a:rPr>
              <a:t>Alert Override</a:t>
            </a:r>
          </a:p>
        </p:txBody>
      </p:sp>
    </p:spTree>
    <p:extLst>
      <p:ext uri="{BB962C8B-B14F-4D97-AF65-F5344CB8AC3E}">
        <p14:creationId xmlns:p14="http://schemas.microsoft.com/office/powerpoint/2010/main" val="1440443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Ambari Alerting System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4294967295"/>
          </p:nvPr>
        </p:nvSpPr>
        <p:spPr>
          <a:xfrm>
            <a:off x="841494" y="1272576"/>
            <a:ext cx="6147697" cy="5946775"/>
          </a:xfrm>
        </p:spPr>
        <p:txBody>
          <a:bodyPr>
            <a:normAutofit/>
          </a:bodyPr>
          <a:lstStyle/>
          <a:p>
            <a:pPr marL="548640" indent="-548640">
              <a:buFont typeface="+mj-lt"/>
              <a:buAutoNum type="arabicPeriod"/>
            </a:pPr>
            <a:r>
              <a:rPr lang="en-US" dirty="0" smtClean="0"/>
              <a:t>User creates or modifies cluster</a:t>
            </a:r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Ambari reads alert definitions from Stack</a:t>
            </a:r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Ambari sends alert definitions to Agents and Agent schedules instance checks</a:t>
            </a:r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Agents reports alert instance status in the heartbeat</a:t>
            </a:r>
          </a:p>
          <a:p>
            <a:pPr marL="548640" indent="-548640">
              <a:buFont typeface="+mj-lt"/>
              <a:buAutoNum type="arabicPeriod"/>
            </a:pPr>
            <a:r>
              <a:rPr lang="en-US" dirty="0" smtClean="0"/>
              <a:t>Ambari responds to alert instance status changes and dispatches notifications (if applicable)</a:t>
            </a:r>
          </a:p>
        </p:txBody>
      </p:sp>
      <p:sp>
        <p:nvSpPr>
          <p:cNvPr id="5" name="Rounded Rectangle 4"/>
          <p:cNvSpPr>
            <a:spLocks noChangeAspect="1"/>
          </p:cNvSpPr>
          <p:nvPr/>
        </p:nvSpPr>
        <p:spPr>
          <a:xfrm>
            <a:off x="8249583" y="2063212"/>
            <a:ext cx="2418395" cy="181260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Ambari</a:t>
            </a: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Server</a:t>
            </a:r>
          </a:p>
        </p:txBody>
      </p:sp>
      <p:sp>
        <p:nvSpPr>
          <p:cNvPr id="12" name="Oval 11"/>
          <p:cNvSpPr/>
          <p:nvPr/>
        </p:nvSpPr>
        <p:spPr>
          <a:xfrm>
            <a:off x="7371006" y="2368038"/>
            <a:ext cx="533400" cy="533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dirty="0">
                <a:solidFill>
                  <a:schemeClr val="tx2"/>
                </a:solidFill>
              </a:rPr>
              <a:t>1</a:t>
            </a:r>
          </a:p>
        </p:txBody>
      </p:sp>
      <p:cxnSp>
        <p:nvCxnSpPr>
          <p:cNvPr id="13" name="Straight Arrow Connector 12"/>
          <p:cNvCxnSpPr>
            <a:stCxn id="12" idx="6"/>
          </p:cNvCxnSpPr>
          <p:nvPr/>
        </p:nvCxnSpPr>
        <p:spPr>
          <a:xfrm>
            <a:off x="7904407" y="2634738"/>
            <a:ext cx="345176" cy="6638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25" idx="0"/>
            <a:endCxn id="5" idx="2"/>
          </p:cNvCxnSpPr>
          <p:nvPr/>
        </p:nvCxnSpPr>
        <p:spPr>
          <a:xfrm flipH="1" flipV="1">
            <a:off x="9458781" y="3875818"/>
            <a:ext cx="3966" cy="1207252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9192080" y="4245964"/>
            <a:ext cx="533400" cy="533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dirty="0">
                <a:solidFill>
                  <a:schemeClr val="tx2"/>
                </a:solidFill>
              </a:rPr>
              <a:t>2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10675909" y="3562552"/>
            <a:ext cx="1668034" cy="0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11250787" y="3274502"/>
            <a:ext cx="533400" cy="533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dirty="0">
                <a:solidFill>
                  <a:schemeClr val="tx2"/>
                </a:solidFill>
              </a:rPr>
              <a:t>4</a:t>
            </a:r>
          </a:p>
        </p:txBody>
      </p:sp>
      <p:sp>
        <p:nvSpPr>
          <p:cNvPr id="25" name="Rounded Rectangle 24"/>
          <p:cNvSpPr>
            <a:spLocks noChangeAspect="1"/>
          </p:cNvSpPr>
          <p:nvPr/>
        </p:nvSpPr>
        <p:spPr>
          <a:xfrm>
            <a:off x="8249583" y="5083069"/>
            <a:ext cx="2426327" cy="181356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Stack definition</a:t>
            </a:r>
          </a:p>
          <a:p>
            <a:pPr algn="ctr"/>
            <a:r>
              <a:rPr lang="en-US" sz="2400" dirty="0" err="1">
                <a:solidFill>
                  <a:schemeClr val="tx2"/>
                </a:solidFill>
                <a:latin typeface="Arial"/>
                <a:cs typeface="Arial"/>
              </a:rPr>
              <a:t>alerts.json</a:t>
            </a:r>
            <a:endParaRPr lang="en-US" sz="24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cxnSp>
        <p:nvCxnSpPr>
          <p:cNvPr id="17" name="Elbow Connector 16"/>
          <p:cNvCxnSpPr>
            <a:stCxn id="5" idx="0"/>
            <a:endCxn id="22" idx="2"/>
          </p:cNvCxnSpPr>
          <p:nvPr/>
        </p:nvCxnSpPr>
        <p:spPr>
          <a:xfrm rot="5400000" flipH="1" flipV="1">
            <a:off x="10221234" y="1033660"/>
            <a:ext cx="267100" cy="1792007"/>
          </a:xfrm>
          <a:prstGeom prst="bentConnector2">
            <a:avLst/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11250787" y="1529412"/>
            <a:ext cx="533400" cy="533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dirty="0">
                <a:solidFill>
                  <a:schemeClr val="tx2"/>
                </a:solidFill>
              </a:rPr>
              <a:t>5</a:t>
            </a:r>
          </a:p>
        </p:txBody>
      </p:sp>
      <p:sp>
        <p:nvSpPr>
          <p:cNvPr id="24" name="Rounded Rectangle 23"/>
          <p:cNvSpPr>
            <a:spLocks noChangeAspect="1"/>
          </p:cNvSpPr>
          <p:nvPr/>
        </p:nvSpPr>
        <p:spPr>
          <a:xfrm>
            <a:off x="12343944" y="2608028"/>
            <a:ext cx="1587488" cy="1189835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28575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 anchorCtr="0"/>
          <a:lstStyle/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Ambari</a:t>
            </a:r>
          </a:p>
          <a:p>
            <a:pPr algn="ctr"/>
            <a:r>
              <a:rPr lang="en-US" sz="2400" dirty="0">
                <a:solidFill>
                  <a:schemeClr val="tx2"/>
                </a:solidFill>
                <a:latin typeface="Arial"/>
                <a:cs typeface="Arial"/>
              </a:rPr>
              <a:t>Agent(s)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10667977" y="2912781"/>
            <a:ext cx="1711334" cy="21349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11250787" y="2646080"/>
            <a:ext cx="533400" cy="533400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109728" bIns="109728" rtlCol="0" anchor="ctr" anchorCtr="0"/>
          <a:lstStyle/>
          <a:p>
            <a:pPr algn="ctr"/>
            <a:r>
              <a:rPr lang="en-US" sz="2640" dirty="0">
                <a:solidFill>
                  <a:schemeClr val="tx2"/>
                </a:solidFill>
              </a:rPr>
              <a:t>3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11784188" y="1796113"/>
            <a:ext cx="714222" cy="0"/>
          </a:xfrm>
          <a:prstGeom prst="straightConnector1">
            <a:avLst/>
          </a:prstGeom>
          <a:ln w="12700">
            <a:solidFill>
              <a:schemeClr val="accent4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498409" y="1395799"/>
            <a:ext cx="1097280" cy="800629"/>
          </a:xfrm>
          <a:prstGeom prst="rect">
            <a:avLst/>
          </a:prstGeom>
        </p:spPr>
        <p:txBody>
          <a:bodyPr vert="horz" wrap="none" lIns="109728" tIns="109728" rIns="109728" bIns="109728" rtlCol="0">
            <a:noAutofit/>
          </a:bodyPr>
          <a:lstStyle/>
          <a:p>
            <a:r>
              <a:rPr lang="en-US" sz="1440" dirty="0">
                <a:latin typeface="Courier"/>
                <a:cs typeface="Courier"/>
              </a:rPr>
              <a:t>email</a:t>
            </a:r>
          </a:p>
          <a:p>
            <a:r>
              <a:rPr lang="en-US" sz="1440" dirty="0" err="1">
                <a:latin typeface="Courier"/>
                <a:cs typeface="Courier"/>
              </a:rPr>
              <a:t>snmp</a:t>
            </a:r>
            <a:endParaRPr lang="en-US" sz="144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53925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Hortonworks Presentation Template">
  <a:themeElements>
    <a:clrScheme name="Custom 13">
      <a:dk1>
        <a:sysClr val="windowText" lastClr="000000"/>
      </a:dk1>
      <a:lt1>
        <a:srgbClr val="1E1E1E"/>
      </a:lt1>
      <a:dk2>
        <a:srgbClr val="FFFFFF"/>
      </a:dk2>
      <a:lt2>
        <a:srgbClr val="FFC61E"/>
      </a:lt2>
      <a:accent1>
        <a:srgbClr val="3FAE2A"/>
      </a:accent1>
      <a:accent2>
        <a:srgbClr val="3DB5E6"/>
      </a:accent2>
      <a:accent3>
        <a:srgbClr val="44697D"/>
      </a:accent3>
      <a:accent4>
        <a:srgbClr val="DAD9D6"/>
      </a:accent4>
      <a:accent5>
        <a:srgbClr val="3B8640"/>
      </a:accent5>
      <a:accent6>
        <a:srgbClr val="FF700A"/>
      </a:accent6>
      <a:hlink>
        <a:srgbClr val="3B8640"/>
      </a:hlink>
      <a:folHlink>
        <a:srgbClr val="3B864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1"/>
          </a:solidFill>
        </a:ln>
        <a:effectLst/>
      </a:spPr>
      <a:bodyPr lIns="182880" tIns="182880" rIns="182880" bIns="182880" rtlCol="0" anchor="ctr" anchorCtr="0">
        <a:no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ctr" anchorCtr="0">
        <a:sp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Hortonworks_Template 16X9.pptx" id="{BA511AAC-F244-4003-8140-B98C4C919BCE}" vid="{F3B0942D-24C1-45D3-BAE2-29B991ED087C}"/>
    </a:ext>
  </a:extLst>
</a:theme>
</file>

<file path=ppt/theme/theme2.xml><?xml version="1.0" encoding="utf-8"?>
<a:theme xmlns:a="http://schemas.openxmlformats.org/drawingml/2006/main" name="Office Theme">
  <a:themeElements>
    <a:clrScheme name="Hortonworks">
      <a:dk1>
        <a:sysClr val="windowText" lastClr="000000"/>
      </a:dk1>
      <a:lt1>
        <a:srgbClr val="1E1E1E"/>
      </a:lt1>
      <a:dk2>
        <a:srgbClr val="FFFFFF"/>
      </a:dk2>
      <a:lt2>
        <a:srgbClr val="FFC61E"/>
      </a:lt2>
      <a:accent1>
        <a:srgbClr val="3FAE2A"/>
      </a:accent1>
      <a:accent2>
        <a:srgbClr val="3DB5E6"/>
      </a:accent2>
      <a:accent3>
        <a:srgbClr val="44697D"/>
      </a:accent3>
      <a:accent4>
        <a:srgbClr val="DAD9D6"/>
      </a:accent4>
      <a:accent5>
        <a:srgbClr val="3B8640"/>
      </a:accent5>
      <a:accent6>
        <a:srgbClr val="FF700A"/>
      </a:accent6>
      <a:hlink>
        <a:srgbClr val="FFFFFF"/>
      </a:hlink>
      <a:folHlink>
        <a:srgbClr val="FFFFFF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ortonworks">
      <a:dk1>
        <a:sysClr val="windowText" lastClr="000000"/>
      </a:dk1>
      <a:lt1>
        <a:srgbClr val="1E1E1E"/>
      </a:lt1>
      <a:dk2>
        <a:srgbClr val="FFFFFF"/>
      </a:dk2>
      <a:lt2>
        <a:srgbClr val="FFC61E"/>
      </a:lt2>
      <a:accent1>
        <a:srgbClr val="3FAE2A"/>
      </a:accent1>
      <a:accent2>
        <a:srgbClr val="3DB5E6"/>
      </a:accent2>
      <a:accent3>
        <a:srgbClr val="44697D"/>
      </a:accent3>
      <a:accent4>
        <a:srgbClr val="DAD9D6"/>
      </a:accent4>
      <a:accent5>
        <a:srgbClr val="3B8640"/>
      </a:accent5>
      <a:accent6>
        <a:srgbClr val="FF700A"/>
      </a:accent6>
      <a:hlink>
        <a:srgbClr val="FFFFFF"/>
      </a:hlink>
      <a:folHlink>
        <a:srgbClr val="FFFFFF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Hortonworks_Template 16X9</Template>
  <TotalTime>6278</TotalTime>
  <Words>2076</Words>
  <Application>Microsoft Macintosh PowerPoint</Application>
  <PresentationFormat>Custom</PresentationFormat>
  <Paragraphs>504</Paragraphs>
  <Slides>51</Slides>
  <Notes>40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Hortonworks Presentation Template</vt:lpstr>
      <vt:lpstr>Apache Ambari Overview</vt:lpstr>
      <vt:lpstr>Agenda</vt:lpstr>
      <vt:lpstr>What is Apache Ambari?</vt:lpstr>
      <vt:lpstr>Ambari Recent Releases</vt:lpstr>
      <vt:lpstr>Ambari Alerts</vt:lpstr>
      <vt:lpstr>Full Visibility into Cluster Health</vt:lpstr>
      <vt:lpstr>Customizing Alerts</vt:lpstr>
      <vt:lpstr>Configuring the Check Count</vt:lpstr>
      <vt:lpstr>Ambari Alerting System</vt:lpstr>
      <vt:lpstr>Ambari Metrics</vt:lpstr>
      <vt:lpstr>Ambari Metrics</vt:lpstr>
      <vt:lpstr>Metrics Collection</vt:lpstr>
      <vt:lpstr>Ambari Metrics + Grafana: Introduced with Ambari 2.2</vt:lpstr>
      <vt:lpstr>Ambari Blueprints</vt:lpstr>
      <vt:lpstr>Before Ambari</vt:lpstr>
      <vt:lpstr>Ambari Blueprints</vt:lpstr>
      <vt:lpstr>Ambari Stacks + Blueprints Together</vt:lpstr>
      <vt:lpstr>Blueprints API</vt:lpstr>
      <vt:lpstr>Example: Single-Node Cluster</vt:lpstr>
      <vt:lpstr>Security Setup</vt:lpstr>
      <vt:lpstr>Authentication</vt:lpstr>
      <vt:lpstr>Kerberos</vt:lpstr>
      <vt:lpstr>Automated Kerberos Security Setup</vt:lpstr>
      <vt:lpstr>Role-Based Access Control (RBAC)</vt:lpstr>
      <vt:lpstr>Role-Based Access Control</vt:lpstr>
      <vt:lpstr>Managing Cluster Roles</vt:lpstr>
      <vt:lpstr>Managing Cluster Roles</vt:lpstr>
      <vt:lpstr>Automated Cluster Upgrade</vt:lpstr>
      <vt:lpstr>Automated Upgrade: Rolling or Express Choice</vt:lpstr>
      <vt:lpstr>Register New Version</vt:lpstr>
      <vt:lpstr>Upgrade Choice: Rolling or Express</vt:lpstr>
      <vt:lpstr>Upgrade Choice: Rolling or Express</vt:lpstr>
      <vt:lpstr>Wizard Driven Experience</vt:lpstr>
      <vt:lpstr>Rolling Upgrade – Success!</vt:lpstr>
      <vt:lpstr>Ambari Extensibility</vt:lpstr>
      <vt:lpstr>Anatomy of Ambari Extension Points</vt:lpstr>
      <vt:lpstr>Ambari Stacks</vt:lpstr>
      <vt:lpstr>Ambari Stacks</vt:lpstr>
      <vt:lpstr>Stack Mechanics</vt:lpstr>
      <vt:lpstr>Smart Configurations using theme.json</vt:lpstr>
      <vt:lpstr>Ambari Views</vt:lpstr>
      <vt:lpstr>Views Framework vs. Views</vt:lpstr>
      <vt:lpstr>Files View</vt:lpstr>
      <vt:lpstr>Hive 2.0 View</vt:lpstr>
      <vt:lpstr>Hive 2.0 : Visual Explain Feature </vt:lpstr>
      <vt:lpstr>Some More Views</vt:lpstr>
      <vt:lpstr>View Components</vt:lpstr>
      <vt:lpstr>View Delivery</vt:lpstr>
      <vt:lpstr>Choice of Deployment Model</vt:lpstr>
      <vt:lpstr>Learn More About Apache Ambari</vt:lpstr>
      <vt:lpstr>Thank You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Ambari</dc:title>
  <dc:subject/>
  <dc:creator/>
  <cp:keywords/>
  <dc:description/>
  <cp:lastModifiedBy>Pallav Kulshreshtha</cp:lastModifiedBy>
  <cp:revision>1730</cp:revision>
  <cp:lastPrinted>2016-09-14T02:25:25Z</cp:lastPrinted>
  <dcterms:created xsi:type="dcterms:W3CDTF">2016-03-01T16:53:27Z</dcterms:created>
  <dcterms:modified xsi:type="dcterms:W3CDTF">2017-04-13T11:27:44Z</dcterms:modified>
  <cp:category/>
</cp:coreProperties>
</file>